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media/image7.jpg" ContentType="image/png"/>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4"/>
  </p:notesMasterIdLst>
  <p:sldIdLst>
    <p:sldId id="256" r:id="rId2"/>
    <p:sldId id="315" r:id="rId3"/>
    <p:sldId id="269" r:id="rId4"/>
    <p:sldId id="285" r:id="rId5"/>
    <p:sldId id="286" r:id="rId6"/>
    <p:sldId id="270" r:id="rId7"/>
    <p:sldId id="271" r:id="rId8"/>
    <p:sldId id="279" r:id="rId9"/>
    <p:sldId id="261" r:id="rId10"/>
    <p:sldId id="259" r:id="rId11"/>
    <p:sldId id="282" r:id="rId12"/>
    <p:sldId id="272" r:id="rId13"/>
    <p:sldId id="273" r:id="rId14"/>
    <p:sldId id="274" r:id="rId15"/>
    <p:sldId id="275" r:id="rId16"/>
    <p:sldId id="276" r:id="rId17"/>
    <p:sldId id="277" r:id="rId18"/>
    <p:sldId id="287" r:id="rId19"/>
    <p:sldId id="291" r:id="rId20"/>
    <p:sldId id="292" r:id="rId21"/>
    <p:sldId id="301" r:id="rId22"/>
    <p:sldId id="293" r:id="rId23"/>
    <p:sldId id="295" r:id="rId24"/>
    <p:sldId id="296" r:id="rId25"/>
    <p:sldId id="300" r:id="rId26"/>
    <p:sldId id="308" r:id="rId27"/>
    <p:sldId id="309" r:id="rId28"/>
    <p:sldId id="310" r:id="rId29"/>
    <p:sldId id="311" r:id="rId30"/>
    <p:sldId id="312" r:id="rId31"/>
    <p:sldId id="313" r:id="rId32"/>
    <p:sldId id="299" r:id="rId33"/>
    <p:sldId id="289" r:id="rId34"/>
    <p:sldId id="302" r:id="rId35"/>
    <p:sldId id="288" r:id="rId36"/>
    <p:sldId id="304" r:id="rId37"/>
    <p:sldId id="305" r:id="rId38"/>
    <p:sldId id="258" r:id="rId39"/>
    <p:sldId id="306" r:id="rId40"/>
    <p:sldId id="307" r:id="rId41"/>
    <p:sldId id="263" r:id="rId42"/>
    <p:sldId id="314"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FFC000"/>
    <a:srgbClr val="CBCBCB"/>
    <a:srgbClr val="000000"/>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55"/>
    <p:restoredTop sz="85234"/>
  </p:normalViewPr>
  <p:slideViewPr>
    <p:cSldViewPr snapToGrid="0" snapToObjects="1" showGuides="1">
      <p:cViewPr varScale="1">
        <p:scale>
          <a:sx n="102" d="100"/>
          <a:sy n="102" d="100"/>
        </p:scale>
        <p:origin x="2016" y="1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B2DB0A-A34F-A441-B5E6-F47BD8BEE395}" type="datetimeFigureOut">
              <a:rPr lang="en-US" smtClean="0"/>
              <a:t>6/28/18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DFD38-CAF0-C44D-A6B0-C91EA3297D0A}" type="slidenum">
              <a:rPr lang="en-US" smtClean="0"/>
              <a:t>‹#›</a:t>
            </a:fld>
            <a:endParaRPr lang="en-US"/>
          </a:p>
        </p:txBody>
      </p:sp>
    </p:spTree>
    <p:extLst>
      <p:ext uri="{BB962C8B-B14F-4D97-AF65-F5344CB8AC3E}">
        <p14:creationId xmlns:p14="http://schemas.microsoft.com/office/powerpoint/2010/main" val="160213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Historians grapple with missing information constantly. While there are many statistical tools for gauging the impact of missing source data on quantitative results and conclusions, DH researchers have rarely deployed these tools in their work. This paper presents one implementation of data imputation </a:t>
            </a:r>
            <a:r>
              <a:rPr lang="en-US" sz="1200" kern="1200" baseline="0" dirty="0">
                <a:solidFill>
                  <a:schemeClr val="tx1"/>
                </a:solidFill>
                <a:effectLst/>
                <a:latin typeface="+mn-lt"/>
                <a:ea typeface="+mn-ea"/>
                <a:cs typeface="+mn-cs"/>
              </a:rPr>
              <a:t>which comes from a book project I’m working on with my colleague Sandra van </a:t>
            </a:r>
            <a:r>
              <a:rPr lang="en-US" sz="1200" kern="1200" baseline="0" dirty="0" err="1">
                <a:solidFill>
                  <a:schemeClr val="tx1"/>
                </a:solidFill>
                <a:effectLst/>
                <a:latin typeface="+mn-lt"/>
                <a:ea typeface="+mn-ea"/>
                <a:cs typeface="+mn-cs"/>
              </a:rPr>
              <a:t>Ginhoven</a:t>
            </a:r>
            <a:r>
              <a:rPr lang="en-US" sz="1200" kern="1200" baseline="0" dirty="0">
                <a:solidFill>
                  <a:schemeClr val="tx1"/>
                </a:solidFill>
                <a:effectLst/>
                <a:latin typeface="+mn-lt"/>
                <a:ea typeface="+mn-ea"/>
                <a:cs typeface="+mn-cs"/>
              </a:rPr>
              <a:t> at the Getty Research Institute.</a:t>
            </a:r>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1</a:t>
            </a:fld>
            <a:endParaRPr lang="en-US"/>
          </a:p>
        </p:txBody>
      </p:sp>
    </p:spTree>
    <p:extLst>
      <p:ext uri="{BB962C8B-B14F-4D97-AF65-F5344CB8AC3E}">
        <p14:creationId xmlns:p14="http://schemas.microsoft.com/office/powerpoint/2010/main" val="34224863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we wanted to know is, how do we evoke what Miriam Posner calls the possible universe of missing data in the context of our project? And how can we move from just evoking it to using that possibility space to redefine our arguments?</a:t>
            </a:r>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10</a:t>
            </a:fld>
            <a:endParaRPr lang="en-US"/>
          </a:p>
        </p:txBody>
      </p:sp>
    </p:spTree>
    <p:extLst>
      <p:ext uri="{BB962C8B-B14F-4D97-AF65-F5344CB8AC3E}">
        <p14:creationId xmlns:p14="http://schemas.microsoft.com/office/powerpoint/2010/main" val="16567072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fact is, historians work with holes in archives all the time. Rather than obliterating every record that isn’t 100% complete, though, we judge how to work around such holes. To get at that “possible universe of missing data” Miriam talks about, we simulated possibilities for our missing data. This could mean randomly generating exact days…</a:t>
            </a:r>
          </a:p>
        </p:txBody>
      </p:sp>
      <p:sp>
        <p:nvSpPr>
          <p:cNvPr id="4" name="Slide Number Placeholder 3"/>
          <p:cNvSpPr>
            <a:spLocks noGrp="1"/>
          </p:cNvSpPr>
          <p:nvPr>
            <p:ph type="sldNum" sz="quarter" idx="10"/>
          </p:nvPr>
        </p:nvSpPr>
        <p:spPr/>
        <p:txBody>
          <a:bodyPr/>
          <a:lstStyle/>
          <a:p>
            <a:fld id="{6A1DFD38-CAF0-C44D-A6B0-C91EA3297D0A}" type="slidenum">
              <a:rPr lang="en-US" smtClean="0"/>
              <a:t>11</a:t>
            </a:fld>
            <a:endParaRPr lang="en-US"/>
          </a:p>
        </p:txBody>
      </p:sp>
    </p:spTree>
    <p:extLst>
      <p:ext uri="{BB962C8B-B14F-4D97-AF65-F5344CB8AC3E}">
        <p14:creationId xmlns:p14="http://schemas.microsoft.com/office/powerpoint/2010/main" val="1989866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17</a:t>
            </a:fld>
            <a:endParaRPr lang="en-US"/>
          </a:p>
        </p:txBody>
      </p:sp>
    </p:spTree>
    <p:extLst>
      <p:ext uri="{BB962C8B-B14F-4D97-AF65-F5344CB8AC3E}">
        <p14:creationId xmlns:p14="http://schemas.microsoft.com/office/powerpoint/2010/main" val="3602433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we could do better than just be random for some fields. For example, knowing which </a:t>
            </a:r>
            <a:r>
              <a:rPr lang="en-US" dirty="0" err="1"/>
              <a:t>stockbook</a:t>
            </a:r>
            <a:r>
              <a:rPr lang="en-US" dirty="0"/>
              <a:t> a record was in could give us a smaller range of years to guess – we could simulate missing years using the </a:t>
            </a:r>
            <a:r>
              <a:rPr lang="en-US" dirty="0" err="1"/>
              <a:t>stockbook</a:t>
            </a:r>
            <a:r>
              <a:rPr lang="en-US" dirty="0"/>
              <a:t> distributions</a:t>
            </a:r>
          </a:p>
        </p:txBody>
      </p:sp>
      <p:sp>
        <p:nvSpPr>
          <p:cNvPr id="4" name="Slide Number Placeholder 3"/>
          <p:cNvSpPr>
            <a:spLocks noGrp="1"/>
          </p:cNvSpPr>
          <p:nvPr>
            <p:ph type="sldNum" sz="quarter" idx="10"/>
          </p:nvPr>
        </p:nvSpPr>
        <p:spPr/>
        <p:txBody>
          <a:bodyPr/>
          <a:lstStyle/>
          <a:p>
            <a:fld id="{6A1DFD38-CAF0-C44D-A6B0-C91EA3297D0A}" type="slidenum">
              <a:rPr lang="en-US" smtClean="0"/>
              <a:t>18</a:t>
            </a:fld>
            <a:endParaRPr lang="en-US"/>
          </a:p>
        </p:txBody>
      </p:sp>
    </p:spTree>
    <p:extLst>
      <p:ext uri="{BB962C8B-B14F-4D97-AF65-F5344CB8AC3E}">
        <p14:creationId xmlns:p14="http://schemas.microsoft.com/office/powerpoint/2010/main" val="614606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19</a:t>
            </a:fld>
            <a:endParaRPr lang="en-US"/>
          </a:p>
        </p:txBody>
      </p:sp>
    </p:spTree>
    <p:extLst>
      <p:ext uri="{BB962C8B-B14F-4D97-AF65-F5344CB8AC3E}">
        <p14:creationId xmlns:p14="http://schemas.microsoft.com/office/powerpoint/2010/main" val="4547031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20</a:t>
            </a:fld>
            <a:endParaRPr lang="en-US"/>
          </a:p>
        </p:txBody>
      </p:sp>
    </p:spTree>
    <p:extLst>
      <p:ext uri="{BB962C8B-B14F-4D97-AF65-F5344CB8AC3E}">
        <p14:creationId xmlns:p14="http://schemas.microsoft.com/office/powerpoint/2010/main" val="4015831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21</a:t>
            </a:fld>
            <a:endParaRPr lang="en-US"/>
          </a:p>
        </p:txBody>
      </p:sp>
    </p:spTree>
    <p:extLst>
      <p:ext uri="{BB962C8B-B14F-4D97-AF65-F5344CB8AC3E}">
        <p14:creationId xmlns:p14="http://schemas.microsoft.com/office/powerpoint/2010/main" val="23889470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22</a:t>
            </a:fld>
            <a:endParaRPr lang="en-US"/>
          </a:p>
        </p:txBody>
      </p:sp>
    </p:spTree>
    <p:extLst>
      <p:ext uri="{BB962C8B-B14F-4D97-AF65-F5344CB8AC3E}">
        <p14:creationId xmlns:p14="http://schemas.microsoft.com/office/powerpoint/2010/main" val="22246905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23</a:t>
            </a:fld>
            <a:endParaRPr lang="en-US"/>
          </a:p>
        </p:txBody>
      </p:sp>
    </p:spTree>
    <p:extLst>
      <p:ext uri="{BB962C8B-B14F-4D97-AF65-F5344CB8AC3E}">
        <p14:creationId xmlns:p14="http://schemas.microsoft.com/office/powerpoint/2010/main" val="7115913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24</a:t>
            </a:fld>
            <a:endParaRPr lang="en-US"/>
          </a:p>
        </p:txBody>
      </p:sp>
    </p:spTree>
    <p:extLst>
      <p:ext uri="{BB962C8B-B14F-4D97-AF65-F5344CB8AC3E}">
        <p14:creationId xmlns:p14="http://schemas.microsoft.com/office/powerpoint/2010/main" val="1030850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I’ve scheduled tweets</a:t>
            </a:r>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2</a:t>
            </a:fld>
            <a:endParaRPr lang="en-US"/>
          </a:p>
        </p:txBody>
      </p:sp>
    </p:spTree>
    <p:extLst>
      <p:ext uri="{BB962C8B-B14F-4D97-AF65-F5344CB8AC3E}">
        <p14:creationId xmlns:p14="http://schemas.microsoft.com/office/powerpoint/2010/main" val="35750470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could do the same with artwork type. By once again referencing the year or the stock book the record belonged to, we could look at distributions of genre over time </a:t>
            </a:r>
            <a:r>
              <a:rPr lang="en-US" baseline="0" dirty="0"/>
              <a:t>in order to help inform our guesswork.</a:t>
            </a:r>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25</a:t>
            </a:fld>
            <a:endParaRPr lang="en-US"/>
          </a:p>
        </p:txBody>
      </p:sp>
    </p:spTree>
    <p:extLst>
      <p:ext uri="{BB962C8B-B14F-4D97-AF65-F5344CB8AC3E}">
        <p14:creationId xmlns:p14="http://schemas.microsoft.com/office/powerpoint/2010/main" val="35898487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26</a:t>
            </a:fld>
            <a:endParaRPr lang="en-US"/>
          </a:p>
        </p:txBody>
      </p:sp>
    </p:spTree>
    <p:extLst>
      <p:ext uri="{BB962C8B-B14F-4D97-AF65-F5344CB8AC3E}">
        <p14:creationId xmlns:p14="http://schemas.microsoft.com/office/powerpoint/2010/main" val="9867646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27</a:t>
            </a:fld>
            <a:endParaRPr lang="en-US"/>
          </a:p>
        </p:txBody>
      </p:sp>
    </p:spTree>
    <p:extLst>
      <p:ext uri="{BB962C8B-B14F-4D97-AF65-F5344CB8AC3E}">
        <p14:creationId xmlns:p14="http://schemas.microsoft.com/office/powerpoint/2010/main" val="33184429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28</a:t>
            </a:fld>
            <a:endParaRPr lang="en-US"/>
          </a:p>
        </p:txBody>
      </p:sp>
    </p:spTree>
    <p:extLst>
      <p:ext uri="{BB962C8B-B14F-4D97-AF65-F5344CB8AC3E}">
        <p14:creationId xmlns:p14="http://schemas.microsoft.com/office/powerpoint/2010/main" val="22296338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29</a:t>
            </a:fld>
            <a:endParaRPr lang="en-US"/>
          </a:p>
        </p:txBody>
      </p:sp>
    </p:spTree>
    <p:extLst>
      <p:ext uri="{BB962C8B-B14F-4D97-AF65-F5344CB8AC3E}">
        <p14:creationId xmlns:p14="http://schemas.microsoft.com/office/powerpoint/2010/main" val="30862180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30</a:t>
            </a:fld>
            <a:endParaRPr lang="en-US"/>
          </a:p>
        </p:txBody>
      </p:sp>
    </p:spTree>
    <p:extLst>
      <p:ext uri="{BB962C8B-B14F-4D97-AF65-F5344CB8AC3E}">
        <p14:creationId xmlns:p14="http://schemas.microsoft.com/office/powerpoint/2010/main" val="27624531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31</a:t>
            </a:fld>
            <a:endParaRPr lang="en-US"/>
          </a:p>
        </p:txBody>
      </p:sp>
    </p:spTree>
    <p:extLst>
      <p:ext uri="{BB962C8B-B14F-4D97-AF65-F5344CB8AC3E}">
        <p14:creationId xmlns:p14="http://schemas.microsoft.com/office/powerpoint/2010/main" val="26660139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you’ve seen, rather than just filling in these gaps with one guess, we could fill them in hundreds of different times. </a:t>
            </a:r>
            <a:r>
              <a:rPr lang="en-US" dirty="0"/>
              <a:t>Each time we filled in the set, we could re-run our analyses, thus ending up with hundreds of slightly different variations of our model rather than just one “definitive” representation. In this way, we could trace the impact of that changed value all the way through our process.</a:t>
            </a:r>
          </a:p>
        </p:txBody>
      </p:sp>
      <p:sp>
        <p:nvSpPr>
          <p:cNvPr id="4" name="Slide Number Placeholder 3"/>
          <p:cNvSpPr>
            <a:spLocks noGrp="1"/>
          </p:cNvSpPr>
          <p:nvPr>
            <p:ph type="sldNum" sz="quarter" idx="10"/>
          </p:nvPr>
        </p:nvSpPr>
        <p:spPr/>
        <p:txBody>
          <a:bodyPr/>
          <a:lstStyle/>
          <a:p>
            <a:fld id="{6A1DFD38-CAF0-C44D-A6B0-C91EA3297D0A}" type="slidenum">
              <a:rPr lang="en-US" smtClean="0"/>
              <a:t>32</a:t>
            </a:fld>
            <a:endParaRPr lang="en-US"/>
          </a:p>
        </p:txBody>
      </p:sp>
    </p:spTree>
    <p:extLst>
      <p:ext uri="{BB962C8B-B14F-4D97-AF65-F5344CB8AC3E}">
        <p14:creationId xmlns:p14="http://schemas.microsoft.com/office/powerpoint/2010/main" val="36155612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this had real impact on our conclusions. For example, this is a chart of the partial dependence </a:t>
            </a:r>
            <a:r>
              <a:rPr lang="en-US" dirty="0" err="1"/>
              <a:t>Knoedler’s</a:t>
            </a:r>
            <a:r>
              <a:rPr lang="en-US" dirty="0"/>
              <a:t> chance of making a profit on the variable of “artwork genre”. In this case, we’re modeling only at the complete cases and throwing out any where there was missing information. [CLICK] And from this it appears as though there’s a small, but significant difference between the impact of history paintings in the late 19</a:t>
            </a:r>
            <a:r>
              <a:rPr lang="en-US" baseline="30000" dirty="0"/>
              <a:t>th</a:t>
            </a:r>
            <a:r>
              <a:rPr lang="en-US" dirty="0"/>
              <a:t> century versus in the mid-20</a:t>
            </a:r>
            <a:r>
              <a:rPr lang="en-US" baseline="30000" dirty="0"/>
              <a:t>th</a:t>
            </a:r>
            <a:r>
              <a:rPr lang="en-US" dirty="0"/>
              <a:t> century. History paintings appeared to become more risky for Knoedler – less assured of turning a profit.</a:t>
            </a:r>
          </a:p>
        </p:txBody>
      </p:sp>
      <p:sp>
        <p:nvSpPr>
          <p:cNvPr id="4" name="Slide Number Placeholder 3"/>
          <p:cNvSpPr>
            <a:spLocks noGrp="1"/>
          </p:cNvSpPr>
          <p:nvPr>
            <p:ph type="sldNum" sz="quarter" idx="10"/>
          </p:nvPr>
        </p:nvSpPr>
        <p:spPr/>
        <p:txBody>
          <a:bodyPr/>
          <a:lstStyle/>
          <a:p>
            <a:fld id="{6A1DFD38-CAF0-C44D-A6B0-C91EA3297D0A}" type="slidenum">
              <a:rPr lang="en-US" smtClean="0"/>
              <a:t>33</a:t>
            </a:fld>
            <a:endParaRPr lang="en-US"/>
          </a:p>
        </p:txBody>
      </p:sp>
    </p:spTree>
    <p:extLst>
      <p:ext uri="{BB962C8B-B14F-4D97-AF65-F5344CB8AC3E}">
        <p14:creationId xmlns:p14="http://schemas.microsoft.com/office/powerpoint/2010/main" val="13687738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yet once we actually try to grapple with that missing information, introducing added uncertainty about records where we don’t know for sure what the genre really is [CLICK] this apparent difference disappears.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Now some people in this audience may know how to read boxplots, but most of our audience isn’t used to them. And in both presentation and writing, no matter how often we emphasized that we were looking at distributions of hundreds of models based on alternate possibilities in our data, it was very difficult to convey this through conventional distribution visualizations like this.</a:t>
            </a:r>
          </a:p>
          <a:p>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34</a:t>
            </a:fld>
            <a:endParaRPr lang="en-US"/>
          </a:p>
        </p:txBody>
      </p:sp>
    </p:spTree>
    <p:extLst>
      <p:ext uri="{BB962C8B-B14F-4D97-AF65-F5344CB8AC3E}">
        <p14:creationId xmlns:p14="http://schemas.microsoft.com/office/powerpoint/2010/main" val="2122471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part of a research initiative into data-based approaches to the study of the art market, we are investigating the changing strategies of the New York City art dealer Knoedler, who played a key role in the formation of the American art market in the early 20</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a:t>
            </a:r>
            <a:r>
              <a:rPr lang="en-US" sz="1200" kern="1200" baseline="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3</a:t>
            </a:fld>
            <a:endParaRPr lang="en-US"/>
          </a:p>
        </p:txBody>
      </p:sp>
    </p:spTree>
    <p:extLst>
      <p:ext uri="{BB962C8B-B14F-4D97-AF65-F5344CB8AC3E}">
        <p14:creationId xmlns:p14="http://schemas.microsoft.com/office/powerpoint/2010/main" val="1313860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we’ve turned more and more frequently to animation, and overlaying results of individual runs, in order to emphasize the iterative nature of this speculative modeling. Here, each dot represents the result of one imputation run, with the bar showing the cumulative average that slowly settles into stability the more simulations we run. This visualization insists on reminding the audience that we are looking at multiple possibilities that trace a range of answers rather than a definitive result.</a:t>
            </a:r>
          </a:p>
        </p:txBody>
      </p:sp>
      <p:sp>
        <p:nvSpPr>
          <p:cNvPr id="4" name="Slide Number Placeholder 3"/>
          <p:cNvSpPr>
            <a:spLocks noGrp="1"/>
          </p:cNvSpPr>
          <p:nvPr>
            <p:ph type="sldNum" sz="quarter" idx="10"/>
          </p:nvPr>
        </p:nvSpPr>
        <p:spPr/>
        <p:txBody>
          <a:bodyPr/>
          <a:lstStyle/>
          <a:p>
            <a:fld id="{6A1DFD38-CAF0-C44D-A6B0-C91EA3297D0A}" type="slidenum">
              <a:rPr lang="en-US" smtClean="0"/>
              <a:t>35</a:t>
            </a:fld>
            <a:endParaRPr lang="en-US"/>
          </a:p>
        </p:txBody>
      </p:sp>
    </p:spTree>
    <p:extLst>
      <p:ext uri="{BB962C8B-B14F-4D97-AF65-F5344CB8AC3E}">
        <p14:creationId xmlns:p14="http://schemas.microsoft.com/office/powerpoint/2010/main" val="27095346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replicated this approach for continuous variables as well. One of our other questions was how time-in-stock has affected chances of profitability. [CLICK] Initial results suggested that </a:t>
            </a:r>
            <a:r>
              <a:rPr lang="en-US" dirty="0" err="1"/>
              <a:t>Knoedler’s</a:t>
            </a:r>
            <a:r>
              <a:rPr lang="en-US" dirty="0"/>
              <a:t> window before their stock went stale on the market grew dramatically over the decades, from a little over 1 year when they first started their business, to more than 7 years by the time they had matured.</a:t>
            </a:r>
          </a:p>
        </p:txBody>
      </p:sp>
      <p:sp>
        <p:nvSpPr>
          <p:cNvPr id="4" name="Slide Number Placeholder 3"/>
          <p:cNvSpPr>
            <a:spLocks noGrp="1"/>
          </p:cNvSpPr>
          <p:nvPr>
            <p:ph type="sldNum" sz="quarter" idx="10"/>
          </p:nvPr>
        </p:nvSpPr>
        <p:spPr/>
        <p:txBody>
          <a:bodyPr/>
          <a:lstStyle/>
          <a:p>
            <a:fld id="{6A1DFD38-CAF0-C44D-A6B0-C91EA3297D0A}" type="slidenum">
              <a:rPr lang="en-US" smtClean="0"/>
              <a:t>36</a:t>
            </a:fld>
            <a:endParaRPr lang="en-US"/>
          </a:p>
        </p:txBody>
      </p:sp>
    </p:spTree>
    <p:extLst>
      <p:ext uri="{BB962C8B-B14F-4D97-AF65-F5344CB8AC3E}">
        <p14:creationId xmlns:p14="http://schemas.microsoft.com/office/powerpoint/2010/main" val="19882899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would imputing imprecise dates dramatically change this result? Again, we ran hundreds of replications to understand how much uncertainty this would add to our conclusions. [CLICK] Consistently, we chose to include every iteration in our visuals, often alongside a summary curve. [CLICK] And while the precise ranges of time expanded a bit, the general trend persisted.</a:t>
            </a:r>
          </a:p>
        </p:txBody>
      </p:sp>
      <p:sp>
        <p:nvSpPr>
          <p:cNvPr id="4" name="Slide Number Placeholder 3"/>
          <p:cNvSpPr>
            <a:spLocks noGrp="1"/>
          </p:cNvSpPr>
          <p:nvPr>
            <p:ph type="sldNum" sz="quarter" idx="10"/>
          </p:nvPr>
        </p:nvSpPr>
        <p:spPr/>
        <p:txBody>
          <a:bodyPr/>
          <a:lstStyle/>
          <a:p>
            <a:fld id="{6A1DFD38-CAF0-C44D-A6B0-C91EA3297D0A}" type="slidenum">
              <a:rPr lang="en-US" smtClean="0"/>
              <a:t>37</a:t>
            </a:fld>
            <a:endParaRPr lang="en-US"/>
          </a:p>
        </p:txBody>
      </p:sp>
    </p:spTree>
    <p:extLst>
      <p:ext uri="{BB962C8B-B14F-4D97-AF65-F5344CB8AC3E}">
        <p14:creationId xmlns:p14="http://schemas.microsoft.com/office/powerpoint/2010/main" val="41485973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 our goal was not to invent a radically new way to impute missing data. These are simple, tried, and tested techniques. Our focus was on how to communicate this method rhetorically and visually to our audience. Part of our work with Getty Publications will be building lightweight interactive visualizations to help our readers better understand our methods. Rather than pretending to allow completely open-ended exploration of our data – something that is better done with fully-fledged data analysis tools – these interactives will focus on communicating method, either by visualizing choices made during data imputation</a:t>
            </a:r>
          </a:p>
        </p:txBody>
      </p:sp>
      <p:sp>
        <p:nvSpPr>
          <p:cNvPr id="4" name="Slide Number Placeholder 3"/>
          <p:cNvSpPr>
            <a:spLocks noGrp="1"/>
          </p:cNvSpPr>
          <p:nvPr>
            <p:ph type="sldNum" sz="quarter" idx="10"/>
          </p:nvPr>
        </p:nvSpPr>
        <p:spPr/>
        <p:txBody>
          <a:bodyPr/>
          <a:lstStyle/>
          <a:p>
            <a:fld id="{6A1DFD38-CAF0-C44D-A6B0-C91EA3297D0A}" type="slidenum">
              <a:rPr lang="en-US" smtClean="0"/>
              <a:t>38</a:t>
            </a:fld>
            <a:endParaRPr lang="en-US"/>
          </a:p>
        </p:txBody>
      </p:sp>
    </p:spTree>
    <p:extLst>
      <p:ext uri="{BB962C8B-B14F-4D97-AF65-F5344CB8AC3E}">
        <p14:creationId xmlns:p14="http://schemas.microsoft.com/office/powerpoint/2010/main" val="35309539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Or by giving a sense of how a predictive model works, allowing readers to propose hypothetical sales, see how the model reacts, and also get lists of REAL known sales with similar characteristics</a:t>
            </a:r>
          </a:p>
        </p:txBody>
      </p:sp>
      <p:sp>
        <p:nvSpPr>
          <p:cNvPr id="4" name="Slide Number Placeholder 3"/>
          <p:cNvSpPr>
            <a:spLocks noGrp="1"/>
          </p:cNvSpPr>
          <p:nvPr>
            <p:ph type="sldNum" sz="quarter" idx="10"/>
          </p:nvPr>
        </p:nvSpPr>
        <p:spPr/>
        <p:txBody>
          <a:bodyPr/>
          <a:lstStyle/>
          <a:p>
            <a:fld id="{6A1DFD38-CAF0-C44D-A6B0-C91EA3297D0A}" type="slidenum">
              <a:rPr lang="en-US" smtClean="0"/>
              <a:t>39</a:t>
            </a:fld>
            <a:endParaRPr lang="en-US"/>
          </a:p>
        </p:txBody>
      </p:sp>
    </p:spTree>
    <p:extLst>
      <p:ext uri="{BB962C8B-B14F-4D97-AF65-F5344CB8AC3E}">
        <p14:creationId xmlns:p14="http://schemas.microsoft.com/office/powerpoint/2010/main" val="3616558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We’re also planning to build these interactives in a way that is maintainable as possible in an otherwise-static presentation, so come talk to me afterwards if you want to hear more about that.</a:t>
            </a:r>
          </a:p>
        </p:txBody>
      </p:sp>
      <p:sp>
        <p:nvSpPr>
          <p:cNvPr id="4" name="Slide Number Placeholder 3"/>
          <p:cNvSpPr>
            <a:spLocks noGrp="1"/>
          </p:cNvSpPr>
          <p:nvPr>
            <p:ph type="sldNum" sz="quarter" idx="10"/>
          </p:nvPr>
        </p:nvSpPr>
        <p:spPr/>
        <p:txBody>
          <a:bodyPr/>
          <a:lstStyle/>
          <a:p>
            <a:fld id="{6A1DFD38-CAF0-C44D-A6B0-C91EA3297D0A}" type="slidenum">
              <a:rPr lang="en-US" smtClean="0"/>
              <a:t>40</a:t>
            </a:fld>
            <a:endParaRPr lang="en-US"/>
          </a:p>
        </p:txBody>
      </p:sp>
    </p:spTree>
    <p:extLst>
      <p:ext uri="{BB962C8B-B14F-4D97-AF65-F5344CB8AC3E}">
        <p14:creationId xmlns:p14="http://schemas.microsoft.com/office/powerpoint/2010/main" val="3704178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are our best practices for communicating missing data?</a:t>
            </a:r>
          </a:p>
          <a:p>
            <a:endParaRPr lang="en-US" dirty="0"/>
          </a:p>
          <a:p>
            <a:r>
              <a:rPr lang="en-US" dirty="0"/>
              <a:t>There are more advanced methods for estimating missing data, including multivariate modeling of the missing data itself. But for most of our audiences, it was more important to be straightforward and commonsensical when doing educated guessing, than it was to use a method that might give us slightly better results at the expense of being way more complicated.</a:t>
            </a:r>
          </a:p>
          <a:p>
            <a:endParaRPr lang="en-US" dirty="0"/>
          </a:p>
          <a:p>
            <a:r>
              <a:rPr lang="en-US" dirty="0"/>
              <a:t>Whether doing an animated visualization or a static chart, try to show the presence of those multiple models whenever possible, drawing multiple lines or dots rather than summary curves alone.</a:t>
            </a:r>
          </a:p>
          <a:p>
            <a:endParaRPr lang="en-US" dirty="0"/>
          </a:p>
          <a:p>
            <a:r>
              <a:rPr lang="en-US" dirty="0"/>
              <a:t>And demonstrate that the assumptions can be modified, whether through an interactive interface, or just by showing how results change (or stay the same) when using two or three different assumptions.</a:t>
            </a:r>
          </a:p>
        </p:txBody>
      </p:sp>
      <p:sp>
        <p:nvSpPr>
          <p:cNvPr id="4" name="Slide Number Placeholder 3"/>
          <p:cNvSpPr>
            <a:spLocks noGrp="1"/>
          </p:cNvSpPr>
          <p:nvPr>
            <p:ph type="sldNum" sz="quarter" idx="10"/>
          </p:nvPr>
        </p:nvSpPr>
        <p:spPr/>
        <p:txBody>
          <a:bodyPr/>
          <a:lstStyle/>
          <a:p>
            <a:fld id="{6A1DFD38-CAF0-C44D-A6B0-C91EA3297D0A}" type="slidenum">
              <a:rPr lang="en-US" smtClean="0"/>
              <a:t>41</a:t>
            </a:fld>
            <a:endParaRPr lang="en-US"/>
          </a:p>
        </p:txBody>
      </p:sp>
    </p:spTree>
    <p:extLst>
      <p:ext uri="{BB962C8B-B14F-4D97-AF65-F5344CB8AC3E}">
        <p14:creationId xmlns:p14="http://schemas.microsoft.com/office/powerpoint/2010/main" val="34164610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I’ll close with this slide so you can get a sense of just how many hands have touched this data or project in one way or another. It’s a massive team and we’re really grateful </a:t>
            </a:r>
            <a:r>
              <a:rPr lang="en-US"/>
              <a:t>to them.</a:t>
            </a:r>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42</a:t>
            </a:fld>
            <a:endParaRPr lang="en-US"/>
          </a:p>
        </p:txBody>
      </p:sp>
    </p:spTree>
    <p:extLst>
      <p:ext uri="{BB962C8B-B14F-4D97-AF65-F5344CB8AC3E}">
        <p14:creationId xmlns:p14="http://schemas.microsoft.com/office/powerpoint/2010/main" val="3142577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We’re making predictive models about this dealer’s chances of making a profit based on many variables, like artwork genre, artist nationality, size, and also buyer and seller traits.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this graph, you see results of some modeling, showing the relationship of buyer type to profit risk – across all of </a:t>
            </a:r>
            <a:r>
              <a:rPr lang="en-US" sz="1200" kern="1200" dirty="0" err="1">
                <a:solidFill>
                  <a:schemeClr val="tx1"/>
                </a:solidFill>
                <a:effectLst/>
                <a:latin typeface="+mn-lt"/>
                <a:ea typeface="+mn-ea"/>
                <a:cs typeface="+mn-cs"/>
              </a:rPr>
              <a:t>Knoedler’s</a:t>
            </a:r>
            <a:r>
              <a:rPr lang="en-US" sz="1200" kern="1200" dirty="0">
                <a:solidFill>
                  <a:schemeClr val="tx1"/>
                </a:solidFill>
                <a:effectLst/>
                <a:latin typeface="+mn-lt"/>
                <a:ea typeface="+mn-ea"/>
                <a:cs typeface="+mn-cs"/>
              </a:rPr>
              <a:t> tenure, collectors and museums were a consistently safer bet than selling to fellow dealers – which was surprising to us, because in absolute terms, Knoedler sold quite a lot to fellow dealers.</a:t>
            </a:r>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4</a:t>
            </a:fld>
            <a:endParaRPr lang="en-US"/>
          </a:p>
        </p:txBody>
      </p:sp>
    </p:spTree>
    <p:extLst>
      <p:ext uri="{BB962C8B-B14F-4D97-AF65-F5344CB8AC3E}">
        <p14:creationId xmlns:p14="http://schemas.microsoft.com/office/powerpoint/2010/main" val="1061340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But this talk isn’t really about that modeling, but about missing data. Because that modeling gets tricky when we’re dealing with inconsistent records. </a:t>
            </a:r>
            <a:r>
              <a:rPr lang="en-US" sz="1200" kern="1200" dirty="0" err="1">
                <a:solidFill>
                  <a:schemeClr val="tx1"/>
                </a:solidFill>
                <a:effectLst/>
                <a:latin typeface="+mn-lt"/>
                <a:ea typeface="+mn-ea"/>
                <a:cs typeface="+mn-cs"/>
              </a:rPr>
              <a:t>Knoedler’s</a:t>
            </a:r>
            <a:r>
              <a:rPr lang="en-US" sz="1200" kern="1200" baseline="0" dirty="0">
                <a:solidFill>
                  <a:schemeClr val="tx1"/>
                </a:solidFill>
                <a:effectLst/>
                <a:latin typeface="+mn-lt"/>
                <a:ea typeface="+mn-ea"/>
                <a:cs typeface="+mn-cs"/>
              </a:rPr>
              <a:t> recordkeeping </a:t>
            </a:r>
            <a:r>
              <a:rPr lang="en-US" sz="1200" kern="1200" dirty="0">
                <a:solidFill>
                  <a:schemeClr val="tx1"/>
                </a:solidFill>
                <a:effectLst/>
                <a:latin typeface="+mn-lt"/>
                <a:ea typeface="+mn-ea"/>
                <a:cs typeface="+mn-cs"/>
              </a:rPr>
              <a:t>staff often have neglected to record the exact date of sale in these books; there may be a listed purchase without a description of the type of work (i.e. portrait, landscape, etc.).</a:t>
            </a:r>
            <a:r>
              <a:rPr lang="en-US" sz="120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he identity of the buyer, and whether they were a first-time customer or a well-known shopper, may also have gone unrecorded.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1DFD38-CAF0-C44D-A6B0-C91EA3297D0A}" type="slidenum">
              <a:rPr lang="en-US" smtClean="0"/>
              <a:t>5</a:t>
            </a:fld>
            <a:endParaRPr lang="en-US"/>
          </a:p>
        </p:txBody>
      </p:sp>
    </p:spTree>
    <p:extLst>
      <p:ext uri="{BB962C8B-B14F-4D97-AF65-F5344CB8AC3E}">
        <p14:creationId xmlns:p14="http://schemas.microsoft.com/office/powerpoint/2010/main" val="3970603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when it came time to encode these thousands of handwritten pages into a database…</a:t>
            </a:r>
          </a:p>
        </p:txBody>
      </p:sp>
      <p:sp>
        <p:nvSpPr>
          <p:cNvPr id="4" name="Slide Number Placeholder 3"/>
          <p:cNvSpPr>
            <a:spLocks noGrp="1"/>
          </p:cNvSpPr>
          <p:nvPr>
            <p:ph type="sldNum" sz="quarter" idx="10"/>
          </p:nvPr>
        </p:nvSpPr>
        <p:spPr/>
        <p:txBody>
          <a:bodyPr/>
          <a:lstStyle/>
          <a:p>
            <a:fld id="{6A1DFD38-CAF0-C44D-A6B0-C91EA3297D0A}" type="slidenum">
              <a:rPr lang="en-US" smtClean="0"/>
              <a:t>6</a:t>
            </a:fld>
            <a:endParaRPr lang="en-US"/>
          </a:p>
        </p:txBody>
      </p:sp>
    </p:spTree>
    <p:extLst>
      <p:ext uri="{BB962C8B-B14F-4D97-AF65-F5344CB8AC3E}">
        <p14:creationId xmlns:p14="http://schemas.microsoft.com/office/powerpoint/2010/main" val="1960129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…editors punched in quite a lot of null fields. And this has knock-on effects – without knowing exactly when a sale took place, we can’t precisely determine how long it took them to sell it</a:t>
            </a:r>
          </a:p>
        </p:txBody>
      </p:sp>
      <p:sp>
        <p:nvSpPr>
          <p:cNvPr id="4" name="Slide Number Placeholder 3"/>
          <p:cNvSpPr>
            <a:spLocks noGrp="1"/>
          </p:cNvSpPr>
          <p:nvPr>
            <p:ph type="sldNum" sz="quarter" idx="10"/>
          </p:nvPr>
        </p:nvSpPr>
        <p:spPr/>
        <p:txBody>
          <a:bodyPr/>
          <a:lstStyle/>
          <a:p>
            <a:fld id="{6A1DFD38-CAF0-C44D-A6B0-C91EA3297D0A}" type="slidenum">
              <a:rPr lang="en-US" smtClean="0"/>
              <a:t>7</a:t>
            </a:fld>
            <a:endParaRPr lang="en-US"/>
          </a:p>
        </p:txBody>
      </p:sp>
    </p:spTree>
    <p:extLst>
      <p:ext uri="{BB962C8B-B14F-4D97-AF65-F5344CB8AC3E}">
        <p14:creationId xmlns:p14="http://schemas.microsoft.com/office/powerpoint/2010/main" val="2713846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the imputation</a:t>
            </a:r>
            <a:r>
              <a:rPr lang="en-US" baseline="0" dirty="0"/>
              <a:t> of</a:t>
            </a:r>
            <a:r>
              <a:rPr lang="en-US" dirty="0"/>
              <a:t> missing data is a very old idea in quantitative work. We’re not breaking radical new mathematical ground! What we </a:t>
            </a:r>
            <a:r>
              <a:rPr lang="en-US" i="1" dirty="0"/>
              <a:t>are</a:t>
            </a:r>
            <a:r>
              <a:rPr lang="en-US" i="0" dirty="0"/>
              <a:t> doing is finding ways to deploy and communicate imputation in a way that is more legible to an art historical audience.</a:t>
            </a:r>
            <a:endParaRPr lang="en-US" dirty="0"/>
          </a:p>
        </p:txBody>
      </p:sp>
      <p:sp>
        <p:nvSpPr>
          <p:cNvPr id="4" name="Slide Number Placeholder 3"/>
          <p:cNvSpPr>
            <a:spLocks noGrp="1"/>
          </p:cNvSpPr>
          <p:nvPr>
            <p:ph type="sldNum" sz="quarter" idx="10"/>
          </p:nvPr>
        </p:nvSpPr>
        <p:spPr/>
        <p:txBody>
          <a:bodyPr/>
          <a:lstStyle/>
          <a:p>
            <a:fld id="{6A1DFD38-CAF0-C44D-A6B0-C91EA3297D0A}" type="slidenum">
              <a:rPr lang="en-US" smtClean="0"/>
              <a:t>8</a:t>
            </a:fld>
            <a:endParaRPr lang="en-US"/>
          </a:p>
        </p:txBody>
      </p:sp>
    </p:spTree>
    <p:extLst>
      <p:ext uri="{BB962C8B-B14F-4D97-AF65-F5344CB8AC3E}">
        <p14:creationId xmlns:p14="http://schemas.microsoft.com/office/powerpoint/2010/main" val="3929508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fact is, things like “confidence intervals” feel extremely opaque to folks like art historians, as Katherine Bode, among others, has expressed. On the other hand, I disagree firmly with her that assessing error numerically cannot be useful. In our project, assessing and communicating uncertainty has been deeply useful and evocative, and has helped us prioritize the myriad questions we can be asking about our data.</a:t>
            </a:r>
          </a:p>
        </p:txBody>
      </p:sp>
      <p:sp>
        <p:nvSpPr>
          <p:cNvPr id="4" name="Slide Number Placeholder 3"/>
          <p:cNvSpPr>
            <a:spLocks noGrp="1"/>
          </p:cNvSpPr>
          <p:nvPr>
            <p:ph type="sldNum" sz="quarter" idx="10"/>
          </p:nvPr>
        </p:nvSpPr>
        <p:spPr/>
        <p:txBody>
          <a:bodyPr/>
          <a:lstStyle/>
          <a:p>
            <a:fld id="{6A1DFD38-CAF0-C44D-A6B0-C91EA3297D0A}" type="slidenum">
              <a:rPr lang="en-US" smtClean="0"/>
              <a:t>9</a:t>
            </a:fld>
            <a:endParaRPr lang="en-US"/>
          </a:p>
        </p:txBody>
      </p:sp>
    </p:spTree>
    <p:extLst>
      <p:ext uri="{BB962C8B-B14F-4D97-AF65-F5344CB8AC3E}">
        <p14:creationId xmlns:p14="http://schemas.microsoft.com/office/powerpoint/2010/main" val="136701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AF51ACC-E77D-B14E-AF13-67DC959D9145}"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DBF0B4-F062-4D44-8115-C4A6F532BC7F}" type="slidenum">
              <a:rPr lang="en-US" smtClean="0"/>
              <a:t>‹#›</a:t>
            </a:fld>
            <a:endParaRPr lang="en-US"/>
          </a:p>
        </p:txBody>
      </p:sp>
    </p:spTree>
    <p:extLst>
      <p:ext uri="{BB962C8B-B14F-4D97-AF65-F5344CB8AC3E}">
        <p14:creationId xmlns:p14="http://schemas.microsoft.com/office/powerpoint/2010/main" val="1461751775"/>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F51ACC-E77D-B14E-AF13-67DC959D9145}"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DBF0B4-F062-4D44-8115-C4A6F532BC7F}" type="slidenum">
              <a:rPr lang="en-US" smtClean="0"/>
              <a:t>‹#›</a:t>
            </a:fld>
            <a:endParaRPr lang="en-US"/>
          </a:p>
        </p:txBody>
      </p:sp>
    </p:spTree>
    <p:extLst>
      <p:ext uri="{BB962C8B-B14F-4D97-AF65-F5344CB8AC3E}">
        <p14:creationId xmlns:p14="http://schemas.microsoft.com/office/powerpoint/2010/main" val="88508095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F51ACC-E77D-B14E-AF13-67DC959D9145}"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DBF0B4-F062-4D44-8115-C4A6F532BC7F}" type="slidenum">
              <a:rPr lang="en-US" smtClean="0"/>
              <a:t>‹#›</a:t>
            </a:fld>
            <a:endParaRPr lang="en-US"/>
          </a:p>
        </p:txBody>
      </p:sp>
    </p:spTree>
    <p:extLst>
      <p:ext uri="{BB962C8B-B14F-4D97-AF65-F5344CB8AC3E}">
        <p14:creationId xmlns:p14="http://schemas.microsoft.com/office/powerpoint/2010/main" val="168761444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F51ACC-E77D-B14E-AF13-67DC959D9145}"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DBF0B4-F062-4D44-8115-C4A6F532BC7F}" type="slidenum">
              <a:rPr lang="en-US" smtClean="0"/>
              <a:t>‹#›</a:t>
            </a:fld>
            <a:endParaRPr lang="en-US"/>
          </a:p>
        </p:txBody>
      </p:sp>
    </p:spTree>
    <p:extLst>
      <p:ext uri="{BB962C8B-B14F-4D97-AF65-F5344CB8AC3E}">
        <p14:creationId xmlns:p14="http://schemas.microsoft.com/office/powerpoint/2010/main" val="252856765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AF51ACC-E77D-B14E-AF13-67DC959D9145}"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DBF0B4-F062-4D44-8115-C4A6F532BC7F}" type="slidenum">
              <a:rPr lang="en-US" smtClean="0"/>
              <a:t>‹#›</a:t>
            </a:fld>
            <a:endParaRPr lang="en-US"/>
          </a:p>
        </p:txBody>
      </p:sp>
    </p:spTree>
    <p:extLst>
      <p:ext uri="{BB962C8B-B14F-4D97-AF65-F5344CB8AC3E}">
        <p14:creationId xmlns:p14="http://schemas.microsoft.com/office/powerpoint/2010/main" val="319494352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AF51ACC-E77D-B14E-AF13-67DC959D9145}"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DBF0B4-F062-4D44-8115-C4A6F532BC7F}" type="slidenum">
              <a:rPr lang="en-US" smtClean="0"/>
              <a:t>‹#›</a:t>
            </a:fld>
            <a:endParaRPr lang="en-US"/>
          </a:p>
        </p:txBody>
      </p:sp>
    </p:spTree>
    <p:extLst>
      <p:ext uri="{BB962C8B-B14F-4D97-AF65-F5344CB8AC3E}">
        <p14:creationId xmlns:p14="http://schemas.microsoft.com/office/powerpoint/2010/main" val="306570877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AF51ACC-E77D-B14E-AF13-67DC959D9145}" type="datetimeFigureOut">
              <a:rPr lang="en-US" smtClean="0"/>
              <a:t>6/28/18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DBF0B4-F062-4D44-8115-C4A6F532BC7F}" type="slidenum">
              <a:rPr lang="en-US" smtClean="0"/>
              <a:t>‹#›</a:t>
            </a:fld>
            <a:endParaRPr lang="en-US"/>
          </a:p>
        </p:txBody>
      </p:sp>
    </p:spTree>
    <p:extLst>
      <p:ext uri="{BB962C8B-B14F-4D97-AF65-F5344CB8AC3E}">
        <p14:creationId xmlns:p14="http://schemas.microsoft.com/office/powerpoint/2010/main" val="409966308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F51ACC-E77D-B14E-AF13-67DC959D9145}" type="datetimeFigureOut">
              <a:rPr lang="en-US" smtClean="0"/>
              <a:t>6/28/18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DBF0B4-F062-4D44-8115-C4A6F532BC7F}" type="slidenum">
              <a:rPr lang="en-US" smtClean="0"/>
              <a:t>‹#›</a:t>
            </a:fld>
            <a:endParaRPr lang="en-US"/>
          </a:p>
        </p:txBody>
      </p:sp>
    </p:spTree>
    <p:extLst>
      <p:ext uri="{BB962C8B-B14F-4D97-AF65-F5344CB8AC3E}">
        <p14:creationId xmlns:p14="http://schemas.microsoft.com/office/powerpoint/2010/main" val="53223951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F51ACC-E77D-B14E-AF13-67DC959D9145}" type="datetimeFigureOut">
              <a:rPr lang="en-US" smtClean="0"/>
              <a:t>6/28/18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DBF0B4-F062-4D44-8115-C4A6F532BC7F}" type="slidenum">
              <a:rPr lang="en-US" smtClean="0"/>
              <a:t>‹#›</a:t>
            </a:fld>
            <a:endParaRPr lang="en-US"/>
          </a:p>
        </p:txBody>
      </p:sp>
    </p:spTree>
    <p:extLst>
      <p:ext uri="{BB962C8B-B14F-4D97-AF65-F5344CB8AC3E}">
        <p14:creationId xmlns:p14="http://schemas.microsoft.com/office/powerpoint/2010/main" val="376640345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AF51ACC-E77D-B14E-AF13-67DC959D9145}"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DBF0B4-F062-4D44-8115-C4A6F532BC7F}" type="slidenum">
              <a:rPr lang="en-US" smtClean="0"/>
              <a:t>‹#›</a:t>
            </a:fld>
            <a:endParaRPr lang="en-US"/>
          </a:p>
        </p:txBody>
      </p:sp>
    </p:spTree>
    <p:extLst>
      <p:ext uri="{BB962C8B-B14F-4D97-AF65-F5344CB8AC3E}">
        <p14:creationId xmlns:p14="http://schemas.microsoft.com/office/powerpoint/2010/main" val="27875504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AF51ACC-E77D-B14E-AF13-67DC959D9145}"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DBF0B4-F062-4D44-8115-C4A6F532BC7F}" type="slidenum">
              <a:rPr lang="en-US" smtClean="0"/>
              <a:t>‹#›</a:t>
            </a:fld>
            <a:endParaRPr lang="en-US"/>
          </a:p>
        </p:txBody>
      </p:sp>
    </p:spTree>
    <p:extLst>
      <p:ext uri="{BB962C8B-B14F-4D97-AF65-F5344CB8AC3E}">
        <p14:creationId xmlns:p14="http://schemas.microsoft.com/office/powerpoint/2010/main" val="271093884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F51ACC-E77D-B14E-AF13-67DC959D9145}" type="datetimeFigureOut">
              <a:rPr lang="en-US" smtClean="0"/>
              <a:t>6/28/18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DBF0B4-F062-4D44-8115-C4A6F532BC7F}" type="slidenum">
              <a:rPr lang="en-US" smtClean="0"/>
              <a:t>‹#›</a:t>
            </a:fld>
            <a:endParaRPr lang="en-US"/>
          </a:p>
        </p:txBody>
      </p:sp>
    </p:spTree>
    <p:extLst>
      <p:ext uri="{BB962C8B-B14F-4D97-AF65-F5344CB8AC3E}">
        <p14:creationId xmlns:p14="http://schemas.microsoft.com/office/powerpoint/2010/main" val="42933083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3.png"/><Relationship Id="rId4" Type="http://schemas.openxmlformats.org/officeDocument/2006/relationships/notesSlide" Target="../notesSlides/notesSlide30.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32.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D37807C-DF08-DF44-8F6A-F32336EB4EBC}"/>
              </a:ext>
            </a:extLst>
          </p:cNvPr>
          <p:cNvPicPr>
            <a:picLocks noChangeAspect="1"/>
          </p:cNvPicPr>
          <p:nvPr/>
        </p:nvPicPr>
        <p:blipFill rotWithShape="1">
          <a:blip r:embed="rId3">
            <a:extLst/>
          </a:blip>
          <a:srcRect l="37992" t="37392" r="4267" b="4740"/>
          <a:stretch/>
        </p:blipFill>
        <p:spPr>
          <a:xfrm>
            <a:off x="0" y="11662"/>
            <a:ext cx="9144000" cy="6858000"/>
          </a:xfrm>
          <a:prstGeom prst="rect">
            <a:avLst/>
          </a:prstGeom>
        </p:spPr>
      </p:pic>
      <p:sp>
        <p:nvSpPr>
          <p:cNvPr id="4" name="TextBox 3">
            <a:extLst>
              <a:ext uri="{FF2B5EF4-FFF2-40B4-BE49-F238E27FC236}">
                <a16:creationId xmlns:a16="http://schemas.microsoft.com/office/drawing/2014/main" id="{547FC6E2-A409-ED48-B601-DC144F6E5AFD}"/>
              </a:ext>
            </a:extLst>
          </p:cNvPr>
          <p:cNvSpPr txBox="1"/>
          <p:nvPr/>
        </p:nvSpPr>
        <p:spPr>
          <a:xfrm>
            <a:off x="474021" y="1970745"/>
            <a:ext cx="7169655" cy="646331"/>
          </a:xfrm>
          <a:prstGeom prst="rect">
            <a:avLst/>
          </a:prstGeom>
          <a:solidFill>
            <a:schemeClr val="tx1">
              <a:lumMod val="75000"/>
              <a:lumOff val="25000"/>
              <a:alpha val="58000"/>
            </a:schemeClr>
          </a:solidFill>
        </p:spPr>
        <p:txBody>
          <a:bodyPr wrap="none" rtlCol="0">
            <a:spAutoFit/>
          </a:bodyPr>
          <a:lstStyle/>
          <a:p>
            <a:r>
              <a:rPr lang="en-US" sz="3600" b="1" dirty="0">
                <a:solidFill>
                  <a:schemeClr val="bg1">
                    <a:lumMod val="95000"/>
                  </a:schemeClr>
                </a:solidFill>
                <a:latin typeface="Helvetica" pitchFamily="2" charset="0"/>
              </a:rPr>
              <a:t>Modeling a Fragmented Archive</a:t>
            </a:r>
          </a:p>
        </p:txBody>
      </p:sp>
      <p:sp>
        <p:nvSpPr>
          <p:cNvPr id="5" name="TextBox 4">
            <a:extLst>
              <a:ext uri="{FF2B5EF4-FFF2-40B4-BE49-F238E27FC236}">
                <a16:creationId xmlns:a16="http://schemas.microsoft.com/office/drawing/2014/main" id="{D89C3ACC-7F47-5042-8E38-7E30870009E0}"/>
              </a:ext>
            </a:extLst>
          </p:cNvPr>
          <p:cNvSpPr txBox="1"/>
          <p:nvPr/>
        </p:nvSpPr>
        <p:spPr>
          <a:xfrm>
            <a:off x="4292113" y="2617076"/>
            <a:ext cx="4212195" cy="954107"/>
          </a:xfrm>
          <a:prstGeom prst="rect">
            <a:avLst/>
          </a:prstGeom>
          <a:solidFill>
            <a:schemeClr val="tx1">
              <a:lumMod val="75000"/>
              <a:lumOff val="25000"/>
              <a:alpha val="58000"/>
            </a:schemeClr>
          </a:solidFill>
        </p:spPr>
        <p:txBody>
          <a:bodyPr wrap="square" rtlCol="0">
            <a:spAutoFit/>
          </a:bodyPr>
          <a:lstStyle/>
          <a:p>
            <a:pPr algn="r"/>
            <a:r>
              <a:rPr lang="en-US" sz="2800" b="1" dirty="0">
                <a:solidFill>
                  <a:schemeClr val="bg1">
                    <a:lumMod val="95000"/>
                  </a:schemeClr>
                </a:solidFill>
              </a:rPr>
              <a:t>A Missing Data Case Study from Provenance Research</a:t>
            </a:r>
          </a:p>
        </p:txBody>
      </p:sp>
      <p:sp>
        <p:nvSpPr>
          <p:cNvPr id="6" name="TextBox 5">
            <a:extLst>
              <a:ext uri="{FF2B5EF4-FFF2-40B4-BE49-F238E27FC236}">
                <a16:creationId xmlns:a16="http://schemas.microsoft.com/office/drawing/2014/main" id="{D1568C23-70B3-A44B-B6DC-ED691BFC17A1}"/>
              </a:ext>
            </a:extLst>
          </p:cNvPr>
          <p:cNvSpPr txBox="1"/>
          <p:nvPr/>
        </p:nvSpPr>
        <p:spPr>
          <a:xfrm>
            <a:off x="131379" y="5785945"/>
            <a:ext cx="6138097" cy="923330"/>
          </a:xfrm>
          <a:prstGeom prst="rect">
            <a:avLst/>
          </a:prstGeom>
          <a:solidFill>
            <a:schemeClr val="tx1">
              <a:lumMod val="75000"/>
              <a:lumOff val="25000"/>
              <a:alpha val="58000"/>
            </a:schemeClr>
          </a:solidFill>
        </p:spPr>
        <p:txBody>
          <a:bodyPr wrap="square" rtlCol="0">
            <a:spAutoFit/>
          </a:bodyPr>
          <a:lstStyle/>
          <a:p>
            <a:r>
              <a:rPr lang="en-US" b="1" dirty="0">
                <a:solidFill>
                  <a:schemeClr val="bg1">
                    <a:lumMod val="95000"/>
                  </a:schemeClr>
                </a:solidFill>
              </a:rPr>
              <a:t>Matthew Lincoln, </a:t>
            </a:r>
            <a:r>
              <a:rPr lang="en-US" b="1" dirty="0" err="1">
                <a:solidFill>
                  <a:schemeClr val="bg1">
                    <a:lumMod val="95000"/>
                  </a:schemeClr>
                </a:solidFill>
              </a:rPr>
              <a:t>Ph.D</a:t>
            </a:r>
            <a:endParaRPr lang="en-US" b="1" dirty="0">
              <a:solidFill>
                <a:schemeClr val="bg1">
                  <a:lumMod val="95000"/>
                </a:schemeClr>
              </a:solidFill>
            </a:endParaRPr>
          </a:p>
          <a:p>
            <a:r>
              <a:rPr lang="en-US" dirty="0">
                <a:solidFill>
                  <a:schemeClr val="bg1">
                    <a:lumMod val="95000"/>
                  </a:schemeClr>
                </a:solidFill>
              </a:rPr>
              <a:t>Sandra van </a:t>
            </a:r>
            <a:r>
              <a:rPr lang="en-US" dirty="0" err="1">
                <a:solidFill>
                  <a:schemeClr val="bg1">
                    <a:lumMod val="95000"/>
                  </a:schemeClr>
                </a:solidFill>
              </a:rPr>
              <a:t>Ginhoven</a:t>
            </a:r>
            <a:r>
              <a:rPr lang="en-US" dirty="0">
                <a:solidFill>
                  <a:schemeClr val="bg1">
                    <a:lumMod val="95000"/>
                  </a:schemeClr>
                </a:solidFill>
              </a:rPr>
              <a:t>, </a:t>
            </a:r>
            <a:r>
              <a:rPr lang="en-US" dirty="0" err="1">
                <a:solidFill>
                  <a:schemeClr val="bg1">
                    <a:lumMod val="95000"/>
                  </a:schemeClr>
                </a:solidFill>
              </a:rPr>
              <a:t>Ph.D</a:t>
            </a:r>
            <a:endParaRPr lang="en-US" dirty="0">
              <a:solidFill>
                <a:schemeClr val="bg1">
                  <a:lumMod val="95000"/>
                </a:schemeClr>
              </a:solidFill>
            </a:endParaRPr>
          </a:p>
          <a:p>
            <a:r>
              <a:rPr lang="en-US" dirty="0">
                <a:solidFill>
                  <a:schemeClr val="bg1">
                    <a:lumMod val="95000"/>
                  </a:schemeClr>
                </a:solidFill>
              </a:rPr>
              <a:t>Getty Research Institute, Los Angeles</a:t>
            </a:r>
          </a:p>
        </p:txBody>
      </p:sp>
      <p:sp>
        <p:nvSpPr>
          <p:cNvPr id="7" name="TextBox 6">
            <a:extLst>
              <a:ext uri="{FF2B5EF4-FFF2-40B4-BE49-F238E27FC236}">
                <a16:creationId xmlns:a16="http://schemas.microsoft.com/office/drawing/2014/main" id="{5D186BF0-EAAF-F74D-8B89-D7CF302FDCB8}"/>
              </a:ext>
            </a:extLst>
          </p:cNvPr>
          <p:cNvSpPr txBox="1"/>
          <p:nvPr/>
        </p:nvSpPr>
        <p:spPr>
          <a:xfrm>
            <a:off x="6269477" y="5785945"/>
            <a:ext cx="2748399" cy="923330"/>
          </a:xfrm>
          <a:prstGeom prst="rect">
            <a:avLst/>
          </a:prstGeom>
          <a:solidFill>
            <a:schemeClr val="tx1">
              <a:lumMod val="75000"/>
              <a:lumOff val="25000"/>
              <a:alpha val="58000"/>
            </a:schemeClr>
          </a:solidFill>
        </p:spPr>
        <p:txBody>
          <a:bodyPr wrap="square" rtlCol="0">
            <a:spAutoFit/>
          </a:bodyPr>
          <a:lstStyle/>
          <a:p>
            <a:pPr algn="r"/>
            <a:r>
              <a:rPr lang="en-US" dirty="0">
                <a:solidFill>
                  <a:schemeClr val="bg1">
                    <a:lumMod val="95000"/>
                  </a:schemeClr>
                </a:solidFill>
              </a:rPr>
              <a:t>DH2018</a:t>
            </a:r>
          </a:p>
          <a:p>
            <a:pPr algn="r"/>
            <a:r>
              <a:rPr lang="en-US" dirty="0">
                <a:solidFill>
                  <a:schemeClr val="bg1">
                    <a:lumMod val="95000"/>
                  </a:schemeClr>
                </a:solidFill>
              </a:rPr>
              <a:t>Mexico City</a:t>
            </a:r>
          </a:p>
          <a:p>
            <a:pPr algn="r"/>
            <a:r>
              <a:rPr lang="en-US" dirty="0">
                <a:solidFill>
                  <a:schemeClr val="bg1">
                    <a:lumMod val="95000"/>
                  </a:schemeClr>
                </a:solidFill>
              </a:rPr>
              <a:t>June 29, 2018</a:t>
            </a:r>
          </a:p>
        </p:txBody>
      </p:sp>
    </p:spTree>
    <p:extLst>
      <p:ext uri="{BB962C8B-B14F-4D97-AF65-F5344CB8AC3E}">
        <p14:creationId xmlns:p14="http://schemas.microsoft.com/office/powerpoint/2010/main" val="2447732945"/>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EF81FDF-5C26-FD45-BAF7-E9CA42F5140B}"/>
              </a:ext>
            </a:extLst>
          </p:cNvPr>
          <p:cNvPicPr>
            <a:picLocks noChangeAspect="1"/>
          </p:cNvPicPr>
          <p:nvPr/>
        </p:nvPicPr>
        <p:blipFill>
          <a:blip r:embed="rId3">
            <a:extLst/>
          </a:blip>
          <a:stretch>
            <a:fillRect/>
          </a:stretch>
        </p:blipFill>
        <p:spPr>
          <a:xfrm>
            <a:off x="-20548" y="0"/>
            <a:ext cx="9164365" cy="6858000"/>
          </a:xfrm>
          <a:prstGeom prst="rect">
            <a:avLst/>
          </a:prstGeom>
        </p:spPr>
      </p:pic>
      <p:sp>
        <p:nvSpPr>
          <p:cNvPr id="3" name="TextBox 2">
            <a:extLst>
              <a:ext uri="{FF2B5EF4-FFF2-40B4-BE49-F238E27FC236}">
                <a16:creationId xmlns:a16="http://schemas.microsoft.com/office/drawing/2014/main" id="{5AEC4F4B-2019-704C-A7F2-CB63EB52CD01}"/>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95000"/>
                  </a:schemeClr>
                </a:solidFill>
              </a:rPr>
              <a:t>@</a:t>
            </a:r>
            <a:r>
              <a:rPr lang="en-US" i="1" dirty="0" err="1">
                <a:solidFill>
                  <a:schemeClr val="bg1">
                    <a:lumMod val="95000"/>
                  </a:schemeClr>
                </a:solidFill>
              </a:rPr>
              <a:t>matthewdlincoln</a:t>
            </a:r>
            <a:endParaRPr lang="en-US" dirty="0">
              <a:solidFill>
                <a:schemeClr val="bg1">
                  <a:lumMod val="95000"/>
                </a:schemeClr>
              </a:solidFill>
            </a:endParaRPr>
          </a:p>
        </p:txBody>
      </p:sp>
      <p:sp>
        <p:nvSpPr>
          <p:cNvPr id="4" name="TextBox 3">
            <a:extLst>
              <a:ext uri="{FF2B5EF4-FFF2-40B4-BE49-F238E27FC236}">
                <a16:creationId xmlns:a16="http://schemas.microsoft.com/office/drawing/2014/main" id="{8D74B871-7F0A-A04B-BB72-34930AC2FF21}"/>
              </a:ext>
            </a:extLst>
          </p:cNvPr>
          <p:cNvSpPr txBox="1"/>
          <p:nvPr/>
        </p:nvSpPr>
        <p:spPr>
          <a:xfrm>
            <a:off x="614801" y="926586"/>
            <a:ext cx="7914397" cy="3108543"/>
          </a:xfrm>
          <a:prstGeom prst="rect">
            <a:avLst/>
          </a:prstGeom>
          <a:solidFill>
            <a:srgbClr val="404040">
              <a:alpha val="58824"/>
            </a:srgbClr>
          </a:solidFill>
        </p:spPr>
        <p:txBody>
          <a:bodyPr wrap="square" rtlCol="0">
            <a:spAutoFit/>
          </a:bodyPr>
          <a:lstStyle/>
          <a:p>
            <a:r>
              <a:rPr lang="en-US" sz="2800" i="1" dirty="0">
                <a:solidFill>
                  <a:schemeClr val="bg1">
                    <a:lumMod val="95000"/>
                  </a:schemeClr>
                </a:solidFill>
              </a:rPr>
              <a:t>“You might be familiar with some problems with the most common types of data visualization, which are great for quickly conveying known quantities but terrible at conveying uncertainty or conflicting opinions. </a:t>
            </a:r>
            <a:r>
              <a:rPr lang="en-US" sz="2800" b="1" i="1" u="sng" dirty="0">
                <a:solidFill>
                  <a:schemeClr val="bg1">
                    <a:lumMod val="95000"/>
                  </a:schemeClr>
                </a:solidFill>
              </a:rPr>
              <a:t>You can assign a number to the degree of your uncertainty for data points, but how do you show the possible universe of missing data?</a:t>
            </a:r>
            <a:r>
              <a:rPr lang="en-US" sz="2800" i="1" dirty="0">
                <a:solidFill>
                  <a:schemeClr val="bg1">
                    <a:lumMod val="95000"/>
                  </a:schemeClr>
                </a:solidFill>
              </a:rPr>
              <a:t>”</a:t>
            </a:r>
          </a:p>
        </p:txBody>
      </p:sp>
      <p:sp>
        <p:nvSpPr>
          <p:cNvPr id="2" name="TextBox 1">
            <a:extLst>
              <a:ext uri="{FF2B5EF4-FFF2-40B4-BE49-F238E27FC236}">
                <a16:creationId xmlns:a16="http://schemas.microsoft.com/office/drawing/2014/main" id="{C1A32400-8D81-D147-9903-171B5EC87A44}"/>
              </a:ext>
            </a:extLst>
          </p:cNvPr>
          <p:cNvSpPr txBox="1"/>
          <p:nvPr/>
        </p:nvSpPr>
        <p:spPr>
          <a:xfrm>
            <a:off x="4361793" y="4372303"/>
            <a:ext cx="4167405" cy="923330"/>
          </a:xfrm>
          <a:prstGeom prst="rect">
            <a:avLst/>
          </a:prstGeom>
          <a:solidFill>
            <a:srgbClr val="404040">
              <a:alpha val="59000"/>
            </a:srgbClr>
          </a:solidFill>
        </p:spPr>
        <p:txBody>
          <a:bodyPr wrap="square" rtlCol="0">
            <a:spAutoFit/>
          </a:bodyPr>
          <a:lstStyle/>
          <a:p>
            <a:pPr algn="r"/>
            <a:r>
              <a:rPr lang="en-US" dirty="0">
                <a:solidFill>
                  <a:schemeClr val="bg1">
                    <a:lumMod val="95000"/>
                  </a:schemeClr>
                </a:solidFill>
              </a:rPr>
              <a:t>Miriam Posner, “What's Next: The Radical, Unrealized Potential of Digital Humanities” (2015)</a:t>
            </a:r>
          </a:p>
        </p:txBody>
      </p:sp>
      <p:sp>
        <p:nvSpPr>
          <p:cNvPr id="5" name="Rectangle 4">
            <a:extLst>
              <a:ext uri="{FF2B5EF4-FFF2-40B4-BE49-F238E27FC236}">
                <a16:creationId xmlns:a16="http://schemas.microsoft.com/office/drawing/2014/main" id="{32F0EBFF-0605-5D41-93E4-E070FB620B84}"/>
              </a:ext>
            </a:extLst>
          </p:cNvPr>
          <p:cNvSpPr/>
          <p:nvPr/>
        </p:nvSpPr>
        <p:spPr>
          <a:xfrm>
            <a:off x="2044046" y="5308065"/>
            <a:ext cx="6485152" cy="276999"/>
          </a:xfrm>
          <a:prstGeom prst="rect">
            <a:avLst/>
          </a:prstGeom>
          <a:solidFill>
            <a:srgbClr val="404040">
              <a:alpha val="59000"/>
            </a:srgbClr>
          </a:solidFill>
        </p:spPr>
        <p:txBody>
          <a:bodyPr wrap="square">
            <a:spAutoFit/>
          </a:bodyPr>
          <a:lstStyle/>
          <a:p>
            <a:pPr algn="r"/>
            <a:r>
              <a:rPr lang="en-US" sz="1200" dirty="0">
                <a:solidFill>
                  <a:schemeClr val="bg1">
                    <a:lumMod val="95000"/>
                  </a:schemeClr>
                </a:solidFill>
              </a:rPr>
              <a:t>http://miriamposner.com/blog/whats-next-the-radical-unrealized-potential-of-digital-humanities</a:t>
            </a:r>
          </a:p>
        </p:txBody>
      </p:sp>
    </p:spTree>
    <p:extLst>
      <p:ext uri="{BB962C8B-B14F-4D97-AF65-F5344CB8AC3E}">
        <p14:creationId xmlns:p14="http://schemas.microsoft.com/office/powerpoint/2010/main" val="324492158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20365"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95000"/>
                  </a:schemeClr>
                </a:solidFill>
              </a:rPr>
              <a:t>@</a:t>
            </a:r>
            <a:r>
              <a:rPr lang="en-US" i="1" dirty="0" err="1">
                <a:solidFill>
                  <a:schemeClr val="bg1">
                    <a:lumMod val="95000"/>
                  </a:schemeClr>
                </a:solidFill>
              </a:rPr>
              <a:t>matthewdlincoln</a:t>
            </a:r>
            <a:endParaRPr lang="en-US" dirty="0">
              <a:solidFill>
                <a:schemeClr val="bg1">
                  <a:lumMod val="9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420090130"/>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1" dirty="0">
                          <a:solidFill>
                            <a:sysClr val="windowText" lastClr="000000"/>
                          </a:solidFill>
                          <a:latin typeface="Helvetica" pitchFamily="2" charset="0"/>
                        </a:rPr>
                        <a:t>0000</a:t>
                      </a: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a:solidFill>
                            <a:sysClr val="windowText" lastClr="000000"/>
                          </a:solidFill>
                          <a:latin typeface="Helvetica" pitchFamily="2" charset="0"/>
                        </a:rPr>
                        <a:t>00</a:t>
                      </a:r>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spTree>
    <p:extLst>
      <p:ext uri="{BB962C8B-B14F-4D97-AF65-F5344CB8AC3E}">
        <p14:creationId xmlns:p14="http://schemas.microsoft.com/office/powerpoint/2010/main" val="210601873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2">
            <a:extLst/>
          </a:blip>
          <a:stretch>
            <a:fillRect/>
          </a:stretch>
        </p:blipFill>
        <p:spPr>
          <a:xfrm>
            <a:off x="-20365"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2178998179"/>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endParaRPr lang="en-US" sz="2400" b="1" dirty="0">
                        <a:solidFill>
                          <a:srgbClr val="C00000"/>
                        </a:solidFill>
                        <a:latin typeface="Helvetica" pitchFamily="2" charset="0"/>
                      </a:endParaRP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1" dirty="0">
                          <a:solidFill>
                            <a:sysClr val="windowText" lastClr="000000"/>
                          </a:solidFill>
                          <a:latin typeface="Helvetica" pitchFamily="2" charset="0"/>
                        </a:rPr>
                        <a:t>0000</a:t>
                      </a: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spTree>
    <p:extLst>
      <p:ext uri="{BB962C8B-B14F-4D97-AF65-F5344CB8AC3E}">
        <p14:creationId xmlns:p14="http://schemas.microsoft.com/office/powerpoint/2010/main" val="4051809244"/>
      </p:ext>
    </p:extLst>
  </p:cSld>
  <p:clrMapOvr>
    <a:masterClrMapping/>
  </p:clrMapOvr>
  <p:transition advTm="200">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2">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3251662135"/>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r>
                        <a:rPr lang="en-US" sz="2400" b="1" dirty="0">
                          <a:solidFill>
                            <a:sysClr val="windowText" lastClr="000000"/>
                          </a:solidFill>
                          <a:latin typeface="Helvetica" pitchFamily="2" charset="0"/>
                        </a:rPr>
                        <a:t>05</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1" dirty="0">
                          <a:solidFill>
                            <a:sysClr val="windowText" lastClr="000000"/>
                          </a:solidFill>
                          <a:latin typeface="Helvetica" pitchFamily="2" charset="0"/>
                        </a:rPr>
                        <a:t>0000</a:t>
                      </a: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02</a:t>
                      </a:r>
                    </a:p>
                  </a:txBody>
                  <a:tcPr anchor="ctr">
                    <a:solidFill>
                      <a:schemeClr val="accent2">
                        <a:lumMod val="75000"/>
                      </a:schemeClr>
                    </a:solidFill>
                  </a:tcPr>
                </a:tc>
                <a:tc>
                  <a:txBody>
                    <a:bodyPr/>
                    <a:lstStyle/>
                    <a:p>
                      <a:r>
                        <a:rPr lang="en-US" sz="2400" b="1" dirty="0">
                          <a:solidFill>
                            <a:sysClr val="windowText" lastClr="000000"/>
                          </a:solidFill>
                          <a:latin typeface="Helvetica" pitchFamily="2" charset="0"/>
                        </a:rPr>
                        <a:t>10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spTree>
    <p:extLst>
      <p:ext uri="{BB962C8B-B14F-4D97-AF65-F5344CB8AC3E}">
        <p14:creationId xmlns:p14="http://schemas.microsoft.com/office/powerpoint/2010/main" val="441743288"/>
      </p:ext>
    </p:extLst>
  </p:cSld>
  <p:clrMapOvr>
    <a:masterClrMapping/>
  </p:clrMapOvr>
  <p:transition advTm="200">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2">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3187984343"/>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1" dirty="0">
                          <a:solidFill>
                            <a:sysClr val="windowText" lastClr="000000"/>
                          </a:solidFill>
                          <a:latin typeface="Helvetica" pitchFamily="2" charset="0"/>
                        </a:rPr>
                        <a:t>0000</a:t>
                      </a: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spTree>
    <p:extLst>
      <p:ext uri="{BB962C8B-B14F-4D97-AF65-F5344CB8AC3E}">
        <p14:creationId xmlns:p14="http://schemas.microsoft.com/office/powerpoint/2010/main" val="2932622354"/>
      </p:ext>
    </p:extLst>
  </p:cSld>
  <p:clrMapOvr>
    <a:masterClrMapping/>
  </p:clrMapOvr>
  <p:transition advTm="20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2">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1139187451"/>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r>
                        <a:rPr lang="en-US" sz="2400" b="1" dirty="0">
                          <a:solidFill>
                            <a:sysClr val="windowText" lastClr="000000"/>
                          </a:solidFill>
                          <a:latin typeface="Helvetica" pitchFamily="2" charset="0"/>
                        </a:rPr>
                        <a:t>30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1" dirty="0">
                          <a:solidFill>
                            <a:sysClr val="windowText" lastClr="000000"/>
                          </a:solidFill>
                          <a:latin typeface="Helvetica" pitchFamily="2" charset="0"/>
                        </a:rPr>
                        <a:t>0000</a:t>
                      </a: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01</a:t>
                      </a:r>
                    </a:p>
                  </a:txBody>
                  <a:tcPr anchor="ctr">
                    <a:solidFill>
                      <a:schemeClr val="accent2">
                        <a:lumMod val="75000"/>
                      </a:schemeClr>
                    </a:solidFill>
                  </a:tcPr>
                </a:tc>
                <a:tc>
                  <a:txBody>
                    <a:bodyPr/>
                    <a:lstStyle/>
                    <a:p>
                      <a:r>
                        <a:rPr lang="en-US" sz="2400" b="1" dirty="0">
                          <a:solidFill>
                            <a:sysClr val="windowText" lastClr="000000"/>
                          </a:solidFill>
                          <a:latin typeface="Helvetica" pitchFamily="2" charset="0"/>
                        </a:rPr>
                        <a:t>28</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spTree>
    <p:extLst>
      <p:ext uri="{BB962C8B-B14F-4D97-AF65-F5344CB8AC3E}">
        <p14:creationId xmlns:p14="http://schemas.microsoft.com/office/powerpoint/2010/main" val="2830693693"/>
      </p:ext>
    </p:extLst>
  </p:cSld>
  <p:clrMapOvr>
    <a:masterClrMapping/>
  </p:clrMapOvr>
  <p:transition advTm="20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2">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1949884811"/>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1" dirty="0">
                          <a:solidFill>
                            <a:sysClr val="windowText" lastClr="000000"/>
                          </a:solidFill>
                          <a:latin typeface="Helvetica" pitchFamily="2" charset="0"/>
                        </a:rPr>
                        <a:t>0000</a:t>
                      </a: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spTree>
    <p:extLst>
      <p:ext uri="{BB962C8B-B14F-4D97-AF65-F5344CB8AC3E}">
        <p14:creationId xmlns:p14="http://schemas.microsoft.com/office/powerpoint/2010/main" val="568866487"/>
      </p:ext>
    </p:extLst>
  </p:cSld>
  <p:clrMapOvr>
    <a:masterClrMapping/>
  </p:clrMapOvr>
  <p:transition advTm="20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2037078327"/>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r>
                        <a:rPr lang="en-US" sz="2400" b="1" dirty="0">
                          <a:solidFill>
                            <a:sysClr val="windowText" lastClr="000000"/>
                          </a:solidFill>
                          <a:latin typeface="Helvetica" pitchFamily="2" charset="0"/>
                        </a:rPr>
                        <a:t>17</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1" dirty="0">
                          <a:solidFill>
                            <a:sysClr val="windowText" lastClr="000000"/>
                          </a:solidFill>
                          <a:latin typeface="Helvetica" pitchFamily="2" charset="0"/>
                        </a:rPr>
                        <a:t>0000</a:t>
                      </a: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07</a:t>
                      </a:r>
                    </a:p>
                  </a:txBody>
                  <a:tcPr anchor="ctr">
                    <a:solidFill>
                      <a:schemeClr val="accent2">
                        <a:lumMod val="75000"/>
                      </a:schemeClr>
                    </a:solidFill>
                  </a:tcPr>
                </a:tc>
                <a:tc>
                  <a:txBody>
                    <a:bodyPr/>
                    <a:lstStyle/>
                    <a:p>
                      <a:r>
                        <a:rPr lang="en-US" sz="2400" b="1" dirty="0">
                          <a:solidFill>
                            <a:sysClr val="windowText" lastClr="000000"/>
                          </a:solidFill>
                          <a:latin typeface="Helvetica" pitchFamily="2" charset="0"/>
                        </a:rPr>
                        <a:t>09</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spTree>
    <p:extLst>
      <p:ext uri="{BB962C8B-B14F-4D97-AF65-F5344CB8AC3E}">
        <p14:creationId xmlns:p14="http://schemas.microsoft.com/office/powerpoint/2010/main" val="1270294340"/>
      </p:ext>
    </p:extLst>
  </p:cSld>
  <p:clrMapOvr>
    <a:masterClrMapping/>
  </p:clrMapOvr>
  <p:transition advTm="20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1459249626"/>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1" dirty="0">
                          <a:solidFill>
                            <a:sysClr val="windowText" lastClr="000000"/>
                          </a:solidFill>
                          <a:latin typeface="Helvetica" pitchFamily="2" charset="0"/>
                        </a:rPr>
                        <a:t>0000</a:t>
                      </a: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8" name="Picture 7">
            <a:extLst>
              <a:ext uri="{FF2B5EF4-FFF2-40B4-BE49-F238E27FC236}">
                <a16:creationId xmlns:a16="http://schemas.microsoft.com/office/drawing/2014/main" id="{ED0F83D3-7DB2-0F42-AAB2-6B36CAB0FDAB}"/>
              </a:ext>
            </a:extLst>
          </p:cNvPr>
          <p:cNvPicPr>
            <a:picLocks noChangeAspect="1"/>
          </p:cNvPicPr>
          <p:nvPr/>
        </p:nvPicPr>
        <p:blipFill>
          <a:blip r:embed="rId4"/>
          <a:stretch>
            <a:fillRect/>
          </a:stretch>
        </p:blipFill>
        <p:spPr>
          <a:xfrm>
            <a:off x="2834640" y="3699285"/>
            <a:ext cx="6167120" cy="3083560"/>
          </a:xfrm>
          <a:prstGeom prst="rect">
            <a:avLst/>
          </a:prstGeom>
        </p:spPr>
      </p:pic>
      <p:sp>
        <p:nvSpPr>
          <p:cNvPr id="4" name="Left Brace 3">
            <a:extLst>
              <a:ext uri="{FF2B5EF4-FFF2-40B4-BE49-F238E27FC236}">
                <a16:creationId xmlns:a16="http://schemas.microsoft.com/office/drawing/2014/main" id="{0AD9455B-8693-E545-8AD4-C9718314EAA0}"/>
              </a:ext>
            </a:extLst>
          </p:cNvPr>
          <p:cNvSpPr/>
          <p:nvPr/>
        </p:nvSpPr>
        <p:spPr>
          <a:xfrm rot="5400000">
            <a:off x="3737253" y="4600852"/>
            <a:ext cx="409653" cy="670560"/>
          </a:xfrm>
          <a:prstGeom prst="leftBrace">
            <a:avLst>
              <a:gd name="adj1" fmla="val 11579"/>
              <a:gd name="adj2" fmla="val 50000"/>
            </a:avLst>
          </a:prstGeom>
          <a:ln w="3810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B8209D07-C741-0C44-A935-25DC0B7679C8}"/>
              </a:ext>
            </a:extLst>
          </p:cNvPr>
          <p:cNvCxnSpPr>
            <a:cxnSpLocks/>
            <a:stCxn id="4" idx="1"/>
          </p:cNvCxnSpPr>
          <p:nvPr/>
        </p:nvCxnSpPr>
        <p:spPr>
          <a:xfrm flipV="1">
            <a:off x="3942080" y="3576322"/>
            <a:ext cx="0" cy="1154984"/>
          </a:xfrm>
          <a:prstGeom prst="line">
            <a:avLst/>
          </a:prstGeom>
          <a:ln w="38100"/>
        </p:spPr>
        <p:style>
          <a:lnRef idx="1">
            <a:schemeClr val="dk1"/>
          </a:lnRef>
          <a:fillRef idx="0">
            <a:schemeClr val="dk1"/>
          </a:fillRef>
          <a:effectRef idx="0">
            <a:schemeClr val="dk1"/>
          </a:effectRef>
          <a:fontRef idx="minor">
            <a:schemeClr val="tx1"/>
          </a:fontRef>
        </p:style>
      </p:cxnSp>
      <p:sp>
        <p:nvSpPr>
          <p:cNvPr id="10" name="Oval 9">
            <a:extLst>
              <a:ext uri="{FF2B5EF4-FFF2-40B4-BE49-F238E27FC236}">
                <a16:creationId xmlns:a16="http://schemas.microsoft.com/office/drawing/2014/main" id="{F4ECA4C8-9212-9147-8FDB-65BE463BBEB2}"/>
              </a:ext>
            </a:extLst>
          </p:cNvPr>
          <p:cNvSpPr/>
          <p:nvPr/>
        </p:nvSpPr>
        <p:spPr>
          <a:xfrm>
            <a:off x="2194560" y="2976880"/>
            <a:ext cx="701040" cy="59944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4326038"/>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4112280673"/>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8" name="Picture 7">
            <a:extLst>
              <a:ext uri="{FF2B5EF4-FFF2-40B4-BE49-F238E27FC236}">
                <a16:creationId xmlns:a16="http://schemas.microsoft.com/office/drawing/2014/main" id="{ED0F83D3-7DB2-0F42-AAB2-6B36CAB0FDAB}"/>
              </a:ext>
            </a:extLst>
          </p:cNvPr>
          <p:cNvPicPr>
            <a:picLocks noChangeAspect="1"/>
          </p:cNvPicPr>
          <p:nvPr/>
        </p:nvPicPr>
        <p:blipFill>
          <a:blip r:embed="rId4"/>
          <a:stretch>
            <a:fillRect/>
          </a:stretch>
        </p:blipFill>
        <p:spPr>
          <a:xfrm>
            <a:off x="2834640" y="3699285"/>
            <a:ext cx="6167120" cy="3083560"/>
          </a:xfrm>
          <a:prstGeom prst="rect">
            <a:avLst/>
          </a:prstGeom>
        </p:spPr>
      </p:pic>
      <p:sp>
        <p:nvSpPr>
          <p:cNvPr id="4" name="Left Brace 3">
            <a:extLst>
              <a:ext uri="{FF2B5EF4-FFF2-40B4-BE49-F238E27FC236}">
                <a16:creationId xmlns:a16="http://schemas.microsoft.com/office/drawing/2014/main" id="{0AD9455B-8693-E545-8AD4-C9718314EAA0}"/>
              </a:ext>
            </a:extLst>
          </p:cNvPr>
          <p:cNvSpPr/>
          <p:nvPr/>
        </p:nvSpPr>
        <p:spPr>
          <a:xfrm rot="5400000">
            <a:off x="3737253" y="4600852"/>
            <a:ext cx="409653" cy="670560"/>
          </a:xfrm>
          <a:prstGeom prst="leftBrace">
            <a:avLst>
              <a:gd name="adj1" fmla="val 11579"/>
              <a:gd name="adj2" fmla="val 50000"/>
            </a:avLst>
          </a:prstGeom>
          <a:ln w="3810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B8209D07-C741-0C44-A935-25DC0B7679C8}"/>
              </a:ext>
            </a:extLst>
          </p:cNvPr>
          <p:cNvCxnSpPr>
            <a:cxnSpLocks/>
            <a:stCxn id="4" idx="1"/>
          </p:cNvCxnSpPr>
          <p:nvPr/>
        </p:nvCxnSpPr>
        <p:spPr>
          <a:xfrm flipV="1">
            <a:off x="3942080" y="3576322"/>
            <a:ext cx="0" cy="1154984"/>
          </a:xfrm>
          <a:prstGeom prst="line">
            <a:avLst/>
          </a:prstGeom>
          <a:ln w="38100"/>
        </p:spPr>
        <p:style>
          <a:lnRef idx="1">
            <a:schemeClr val="dk1"/>
          </a:lnRef>
          <a:fillRef idx="0">
            <a:schemeClr val="dk1"/>
          </a:fillRef>
          <a:effectRef idx="0">
            <a:schemeClr val="dk1"/>
          </a:effectRef>
          <a:fontRef idx="minor">
            <a:schemeClr val="tx1"/>
          </a:fontRef>
        </p:style>
      </p:cxnSp>
      <p:sp>
        <p:nvSpPr>
          <p:cNvPr id="10" name="Oval 9">
            <a:extLst>
              <a:ext uri="{FF2B5EF4-FFF2-40B4-BE49-F238E27FC236}">
                <a16:creationId xmlns:a16="http://schemas.microsoft.com/office/drawing/2014/main" id="{F4ECA4C8-9212-9147-8FDB-65BE463BBEB2}"/>
              </a:ext>
            </a:extLst>
          </p:cNvPr>
          <p:cNvSpPr/>
          <p:nvPr/>
        </p:nvSpPr>
        <p:spPr>
          <a:xfrm>
            <a:off x="2194560" y="2976880"/>
            <a:ext cx="701040" cy="59944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3927064"/>
      </p:ext>
    </p:extLst>
  </p:cSld>
  <p:clrMapOvr>
    <a:masterClrMapping/>
  </p:clrMapOvr>
  <p:transition advTm="20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stretch>
            <a:fillRect/>
          </a:stretch>
        </p:blipFill>
        <p:spPr>
          <a:xfrm>
            <a:off x="-20365"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1374022" y="2533575"/>
            <a:ext cx="6375593" cy="1384995"/>
          </a:xfrm>
          <a:prstGeom prst="rect">
            <a:avLst/>
          </a:prstGeom>
          <a:solidFill>
            <a:srgbClr val="404040">
              <a:alpha val="60000"/>
            </a:srgbClr>
          </a:solidFill>
        </p:spPr>
        <p:txBody>
          <a:bodyPr wrap="none" rtlCol="0">
            <a:spAutoFit/>
          </a:bodyPr>
          <a:lstStyle/>
          <a:p>
            <a:pPr algn="ctr"/>
            <a:r>
              <a:rPr lang="en-US" sz="2800" i="1" dirty="0">
                <a:solidFill>
                  <a:schemeClr val="bg1"/>
                </a:solidFill>
              </a:rPr>
              <a:t>I have tried to schedule tweets </a:t>
            </a:r>
            <a:r>
              <a:rPr lang="en-US" sz="2800" i="1" dirty="0" err="1">
                <a:solidFill>
                  <a:schemeClr val="bg1"/>
                </a:solidFill>
              </a:rPr>
              <a:t>en</a:t>
            </a:r>
            <a:r>
              <a:rPr lang="en-US" sz="2800" i="1" dirty="0">
                <a:solidFill>
                  <a:schemeClr val="bg1"/>
                </a:solidFill>
              </a:rPr>
              <a:t> </a:t>
            </a:r>
            <a:r>
              <a:rPr lang="en-US" sz="2800" i="1" dirty="0" err="1">
                <a:solidFill>
                  <a:schemeClr val="bg1"/>
                </a:solidFill>
              </a:rPr>
              <a:t>español</a:t>
            </a:r>
            <a:r>
              <a:rPr lang="en-US" sz="2800" i="1" dirty="0">
                <a:solidFill>
                  <a:schemeClr val="bg1"/>
                </a:solidFill>
              </a:rPr>
              <a:t>!</a:t>
            </a:r>
          </a:p>
          <a:p>
            <a:pPr algn="ctr"/>
            <a:endParaRPr lang="en-US" sz="2800" i="1" dirty="0">
              <a:solidFill>
                <a:schemeClr val="bg1"/>
              </a:solidFill>
            </a:endParaRPr>
          </a:p>
          <a:p>
            <a:pPr algn="ctr"/>
            <a:r>
              <a:rPr lang="en-US" sz="2800" i="1" dirty="0">
                <a:solidFill>
                  <a:schemeClr val="bg1"/>
                </a:solidFill>
              </a:rPr>
              <a:t>@</a:t>
            </a:r>
            <a:r>
              <a:rPr lang="en-US" sz="2800" i="1" dirty="0" err="1">
                <a:solidFill>
                  <a:schemeClr val="bg1"/>
                </a:solidFill>
              </a:rPr>
              <a:t>matthewdlincoln</a:t>
            </a:r>
            <a:endParaRPr lang="en-US" sz="2800" dirty="0">
              <a:solidFill>
                <a:schemeClr val="bg1"/>
              </a:solidFill>
            </a:endParaRPr>
          </a:p>
        </p:txBody>
      </p:sp>
    </p:spTree>
    <p:extLst>
      <p:ext uri="{BB962C8B-B14F-4D97-AF65-F5344CB8AC3E}">
        <p14:creationId xmlns:p14="http://schemas.microsoft.com/office/powerpoint/2010/main" val="77729532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2159970689"/>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1" dirty="0">
                          <a:solidFill>
                            <a:sysClr val="windowText" lastClr="000000"/>
                          </a:solidFill>
                          <a:latin typeface="Helvetica" pitchFamily="2" charset="0"/>
                        </a:rPr>
                        <a:t>1879</a:t>
                      </a: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8" name="Picture 7">
            <a:extLst>
              <a:ext uri="{FF2B5EF4-FFF2-40B4-BE49-F238E27FC236}">
                <a16:creationId xmlns:a16="http://schemas.microsoft.com/office/drawing/2014/main" id="{ED0F83D3-7DB2-0F42-AAB2-6B36CAB0FDAB}"/>
              </a:ext>
            </a:extLst>
          </p:cNvPr>
          <p:cNvPicPr>
            <a:picLocks noChangeAspect="1"/>
          </p:cNvPicPr>
          <p:nvPr/>
        </p:nvPicPr>
        <p:blipFill>
          <a:blip r:embed="rId4"/>
          <a:stretch>
            <a:fillRect/>
          </a:stretch>
        </p:blipFill>
        <p:spPr>
          <a:xfrm>
            <a:off x="2834640" y="3699285"/>
            <a:ext cx="6167120" cy="3083560"/>
          </a:xfrm>
          <a:prstGeom prst="rect">
            <a:avLst/>
          </a:prstGeom>
        </p:spPr>
      </p:pic>
      <p:sp>
        <p:nvSpPr>
          <p:cNvPr id="4" name="Left Brace 3">
            <a:extLst>
              <a:ext uri="{FF2B5EF4-FFF2-40B4-BE49-F238E27FC236}">
                <a16:creationId xmlns:a16="http://schemas.microsoft.com/office/drawing/2014/main" id="{0AD9455B-8693-E545-8AD4-C9718314EAA0}"/>
              </a:ext>
            </a:extLst>
          </p:cNvPr>
          <p:cNvSpPr/>
          <p:nvPr/>
        </p:nvSpPr>
        <p:spPr>
          <a:xfrm rot="5400000">
            <a:off x="3737253" y="4600852"/>
            <a:ext cx="409653" cy="670560"/>
          </a:xfrm>
          <a:prstGeom prst="leftBrace">
            <a:avLst>
              <a:gd name="adj1" fmla="val 11579"/>
              <a:gd name="adj2" fmla="val 50000"/>
            </a:avLst>
          </a:prstGeom>
          <a:ln w="3810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B8209D07-C741-0C44-A935-25DC0B7679C8}"/>
              </a:ext>
            </a:extLst>
          </p:cNvPr>
          <p:cNvCxnSpPr>
            <a:cxnSpLocks/>
            <a:stCxn id="4" idx="1"/>
          </p:cNvCxnSpPr>
          <p:nvPr/>
        </p:nvCxnSpPr>
        <p:spPr>
          <a:xfrm flipV="1">
            <a:off x="3942080" y="3576322"/>
            <a:ext cx="0" cy="1154984"/>
          </a:xfrm>
          <a:prstGeom prst="line">
            <a:avLst/>
          </a:prstGeom>
          <a:ln w="38100"/>
        </p:spPr>
        <p:style>
          <a:lnRef idx="1">
            <a:schemeClr val="dk1"/>
          </a:lnRef>
          <a:fillRef idx="0">
            <a:schemeClr val="dk1"/>
          </a:fillRef>
          <a:effectRef idx="0">
            <a:schemeClr val="dk1"/>
          </a:effectRef>
          <a:fontRef idx="minor">
            <a:schemeClr val="tx1"/>
          </a:fontRef>
        </p:style>
      </p:cxnSp>
      <p:sp>
        <p:nvSpPr>
          <p:cNvPr id="10" name="Oval 9">
            <a:extLst>
              <a:ext uri="{FF2B5EF4-FFF2-40B4-BE49-F238E27FC236}">
                <a16:creationId xmlns:a16="http://schemas.microsoft.com/office/drawing/2014/main" id="{F4ECA4C8-9212-9147-8FDB-65BE463BBEB2}"/>
              </a:ext>
            </a:extLst>
          </p:cNvPr>
          <p:cNvSpPr/>
          <p:nvPr/>
        </p:nvSpPr>
        <p:spPr>
          <a:xfrm>
            <a:off x="2194560" y="2976880"/>
            <a:ext cx="701040" cy="59944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0739062"/>
      </p:ext>
    </p:extLst>
  </p:cSld>
  <p:clrMapOvr>
    <a:masterClrMapping/>
  </p:clrMapOvr>
  <p:transition advTm="200">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8" name="Picture 7">
            <a:extLst>
              <a:ext uri="{FF2B5EF4-FFF2-40B4-BE49-F238E27FC236}">
                <a16:creationId xmlns:a16="http://schemas.microsoft.com/office/drawing/2014/main" id="{ED0F83D3-7DB2-0F42-AAB2-6B36CAB0FDAB}"/>
              </a:ext>
            </a:extLst>
          </p:cNvPr>
          <p:cNvPicPr>
            <a:picLocks noChangeAspect="1"/>
          </p:cNvPicPr>
          <p:nvPr/>
        </p:nvPicPr>
        <p:blipFill>
          <a:blip r:embed="rId4"/>
          <a:stretch>
            <a:fillRect/>
          </a:stretch>
        </p:blipFill>
        <p:spPr>
          <a:xfrm>
            <a:off x="2834640" y="3699285"/>
            <a:ext cx="6167120" cy="3083560"/>
          </a:xfrm>
          <a:prstGeom prst="rect">
            <a:avLst/>
          </a:prstGeom>
        </p:spPr>
      </p:pic>
      <p:sp>
        <p:nvSpPr>
          <p:cNvPr id="4" name="Left Brace 3">
            <a:extLst>
              <a:ext uri="{FF2B5EF4-FFF2-40B4-BE49-F238E27FC236}">
                <a16:creationId xmlns:a16="http://schemas.microsoft.com/office/drawing/2014/main" id="{0AD9455B-8693-E545-8AD4-C9718314EAA0}"/>
              </a:ext>
            </a:extLst>
          </p:cNvPr>
          <p:cNvSpPr/>
          <p:nvPr/>
        </p:nvSpPr>
        <p:spPr>
          <a:xfrm rot="5400000">
            <a:off x="3737253" y="4600852"/>
            <a:ext cx="409653" cy="670560"/>
          </a:xfrm>
          <a:prstGeom prst="leftBrace">
            <a:avLst>
              <a:gd name="adj1" fmla="val 11579"/>
              <a:gd name="adj2" fmla="val 50000"/>
            </a:avLst>
          </a:prstGeom>
          <a:ln w="3810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B8209D07-C741-0C44-A935-25DC0B7679C8}"/>
              </a:ext>
            </a:extLst>
          </p:cNvPr>
          <p:cNvCxnSpPr>
            <a:cxnSpLocks/>
            <a:stCxn id="4" idx="1"/>
          </p:cNvCxnSpPr>
          <p:nvPr/>
        </p:nvCxnSpPr>
        <p:spPr>
          <a:xfrm flipV="1">
            <a:off x="3942080" y="3576322"/>
            <a:ext cx="0" cy="1154984"/>
          </a:xfrm>
          <a:prstGeom prst="line">
            <a:avLst/>
          </a:prstGeom>
          <a:ln w="38100"/>
        </p:spPr>
        <p:style>
          <a:lnRef idx="1">
            <a:schemeClr val="dk1"/>
          </a:lnRef>
          <a:fillRef idx="0">
            <a:schemeClr val="dk1"/>
          </a:fillRef>
          <a:effectRef idx="0">
            <a:schemeClr val="dk1"/>
          </a:effectRef>
          <a:fontRef idx="minor">
            <a:schemeClr val="tx1"/>
          </a:fontRef>
        </p:style>
      </p:cxnSp>
      <p:sp>
        <p:nvSpPr>
          <p:cNvPr id="10" name="Oval 9">
            <a:extLst>
              <a:ext uri="{FF2B5EF4-FFF2-40B4-BE49-F238E27FC236}">
                <a16:creationId xmlns:a16="http://schemas.microsoft.com/office/drawing/2014/main" id="{F4ECA4C8-9212-9147-8FDB-65BE463BBEB2}"/>
              </a:ext>
            </a:extLst>
          </p:cNvPr>
          <p:cNvSpPr/>
          <p:nvPr/>
        </p:nvSpPr>
        <p:spPr>
          <a:xfrm>
            <a:off x="2194560" y="2976880"/>
            <a:ext cx="701040" cy="59944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3150048"/>
      </p:ext>
    </p:extLst>
  </p:cSld>
  <p:clrMapOvr>
    <a:masterClrMapping/>
  </p:clrMapOvr>
  <p:transition advTm="20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1931979594"/>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1" dirty="0">
                          <a:solidFill>
                            <a:sysClr val="windowText" lastClr="000000"/>
                          </a:solidFill>
                          <a:latin typeface="Helvetica" pitchFamily="2" charset="0"/>
                        </a:rPr>
                        <a:t>1878</a:t>
                      </a: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8" name="Picture 7">
            <a:extLst>
              <a:ext uri="{FF2B5EF4-FFF2-40B4-BE49-F238E27FC236}">
                <a16:creationId xmlns:a16="http://schemas.microsoft.com/office/drawing/2014/main" id="{ED0F83D3-7DB2-0F42-AAB2-6B36CAB0FDAB}"/>
              </a:ext>
            </a:extLst>
          </p:cNvPr>
          <p:cNvPicPr>
            <a:picLocks noChangeAspect="1"/>
          </p:cNvPicPr>
          <p:nvPr/>
        </p:nvPicPr>
        <p:blipFill>
          <a:blip r:embed="rId4"/>
          <a:stretch>
            <a:fillRect/>
          </a:stretch>
        </p:blipFill>
        <p:spPr>
          <a:xfrm>
            <a:off x="2834640" y="3699285"/>
            <a:ext cx="6167120" cy="3083560"/>
          </a:xfrm>
          <a:prstGeom prst="rect">
            <a:avLst/>
          </a:prstGeom>
        </p:spPr>
      </p:pic>
      <p:sp>
        <p:nvSpPr>
          <p:cNvPr id="4" name="Left Brace 3">
            <a:extLst>
              <a:ext uri="{FF2B5EF4-FFF2-40B4-BE49-F238E27FC236}">
                <a16:creationId xmlns:a16="http://schemas.microsoft.com/office/drawing/2014/main" id="{0AD9455B-8693-E545-8AD4-C9718314EAA0}"/>
              </a:ext>
            </a:extLst>
          </p:cNvPr>
          <p:cNvSpPr/>
          <p:nvPr/>
        </p:nvSpPr>
        <p:spPr>
          <a:xfrm rot="5400000">
            <a:off x="3737253" y="4600852"/>
            <a:ext cx="409653" cy="670560"/>
          </a:xfrm>
          <a:prstGeom prst="leftBrace">
            <a:avLst>
              <a:gd name="adj1" fmla="val 11579"/>
              <a:gd name="adj2" fmla="val 50000"/>
            </a:avLst>
          </a:prstGeom>
          <a:ln w="3810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B8209D07-C741-0C44-A935-25DC0B7679C8}"/>
              </a:ext>
            </a:extLst>
          </p:cNvPr>
          <p:cNvCxnSpPr>
            <a:cxnSpLocks/>
            <a:stCxn id="4" idx="1"/>
          </p:cNvCxnSpPr>
          <p:nvPr/>
        </p:nvCxnSpPr>
        <p:spPr>
          <a:xfrm flipV="1">
            <a:off x="3942080" y="3576322"/>
            <a:ext cx="0" cy="1154984"/>
          </a:xfrm>
          <a:prstGeom prst="line">
            <a:avLst/>
          </a:prstGeom>
          <a:ln w="38100"/>
        </p:spPr>
        <p:style>
          <a:lnRef idx="1">
            <a:schemeClr val="dk1"/>
          </a:lnRef>
          <a:fillRef idx="0">
            <a:schemeClr val="dk1"/>
          </a:fillRef>
          <a:effectRef idx="0">
            <a:schemeClr val="dk1"/>
          </a:effectRef>
          <a:fontRef idx="minor">
            <a:schemeClr val="tx1"/>
          </a:fontRef>
        </p:style>
      </p:cxnSp>
      <p:sp>
        <p:nvSpPr>
          <p:cNvPr id="10" name="Oval 9">
            <a:extLst>
              <a:ext uri="{FF2B5EF4-FFF2-40B4-BE49-F238E27FC236}">
                <a16:creationId xmlns:a16="http://schemas.microsoft.com/office/drawing/2014/main" id="{F4ECA4C8-9212-9147-8FDB-65BE463BBEB2}"/>
              </a:ext>
            </a:extLst>
          </p:cNvPr>
          <p:cNvSpPr/>
          <p:nvPr/>
        </p:nvSpPr>
        <p:spPr>
          <a:xfrm>
            <a:off x="2194560" y="2976880"/>
            <a:ext cx="701040" cy="59944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828716"/>
      </p:ext>
    </p:extLst>
  </p:cSld>
  <p:clrMapOvr>
    <a:masterClrMapping/>
  </p:clrMapOvr>
  <p:transition advTm="200">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551232028"/>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8" name="Picture 7">
            <a:extLst>
              <a:ext uri="{FF2B5EF4-FFF2-40B4-BE49-F238E27FC236}">
                <a16:creationId xmlns:a16="http://schemas.microsoft.com/office/drawing/2014/main" id="{ED0F83D3-7DB2-0F42-AAB2-6B36CAB0FDAB}"/>
              </a:ext>
            </a:extLst>
          </p:cNvPr>
          <p:cNvPicPr>
            <a:picLocks noChangeAspect="1"/>
          </p:cNvPicPr>
          <p:nvPr/>
        </p:nvPicPr>
        <p:blipFill>
          <a:blip r:embed="rId4"/>
          <a:stretch>
            <a:fillRect/>
          </a:stretch>
        </p:blipFill>
        <p:spPr>
          <a:xfrm>
            <a:off x="2834640" y="3699285"/>
            <a:ext cx="6167120" cy="3083560"/>
          </a:xfrm>
          <a:prstGeom prst="rect">
            <a:avLst/>
          </a:prstGeom>
        </p:spPr>
      </p:pic>
      <p:sp>
        <p:nvSpPr>
          <p:cNvPr id="4" name="Left Brace 3">
            <a:extLst>
              <a:ext uri="{FF2B5EF4-FFF2-40B4-BE49-F238E27FC236}">
                <a16:creationId xmlns:a16="http://schemas.microsoft.com/office/drawing/2014/main" id="{0AD9455B-8693-E545-8AD4-C9718314EAA0}"/>
              </a:ext>
            </a:extLst>
          </p:cNvPr>
          <p:cNvSpPr/>
          <p:nvPr/>
        </p:nvSpPr>
        <p:spPr>
          <a:xfrm rot="5400000">
            <a:off x="3737253" y="4600852"/>
            <a:ext cx="409653" cy="670560"/>
          </a:xfrm>
          <a:prstGeom prst="leftBrace">
            <a:avLst>
              <a:gd name="adj1" fmla="val 11579"/>
              <a:gd name="adj2" fmla="val 50000"/>
            </a:avLst>
          </a:prstGeom>
          <a:ln w="3810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B8209D07-C741-0C44-A935-25DC0B7679C8}"/>
              </a:ext>
            </a:extLst>
          </p:cNvPr>
          <p:cNvCxnSpPr>
            <a:cxnSpLocks/>
            <a:stCxn id="4" idx="1"/>
          </p:cNvCxnSpPr>
          <p:nvPr/>
        </p:nvCxnSpPr>
        <p:spPr>
          <a:xfrm flipV="1">
            <a:off x="3942080" y="3576322"/>
            <a:ext cx="0" cy="1154984"/>
          </a:xfrm>
          <a:prstGeom prst="line">
            <a:avLst/>
          </a:prstGeom>
          <a:ln w="38100"/>
        </p:spPr>
        <p:style>
          <a:lnRef idx="1">
            <a:schemeClr val="dk1"/>
          </a:lnRef>
          <a:fillRef idx="0">
            <a:schemeClr val="dk1"/>
          </a:fillRef>
          <a:effectRef idx="0">
            <a:schemeClr val="dk1"/>
          </a:effectRef>
          <a:fontRef idx="minor">
            <a:schemeClr val="tx1"/>
          </a:fontRef>
        </p:style>
      </p:cxnSp>
      <p:sp>
        <p:nvSpPr>
          <p:cNvPr id="10" name="Oval 9">
            <a:extLst>
              <a:ext uri="{FF2B5EF4-FFF2-40B4-BE49-F238E27FC236}">
                <a16:creationId xmlns:a16="http://schemas.microsoft.com/office/drawing/2014/main" id="{F4ECA4C8-9212-9147-8FDB-65BE463BBEB2}"/>
              </a:ext>
            </a:extLst>
          </p:cNvPr>
          <p:cNvSpPr/>
          <p:nvPr/>
        </p:nvSpPr>
        <p:spPr>
          <a:xfrm>
            <a:off x="2194560" y="2976880"/>
            <a:ext cx="701040" cy="59944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4093388"/>
      </p:ext>
    </p:extLst>
  </p:cSld>
  <p:clrMapOvr>
    <a:masterClrMapping/>
  </p:clrMapOvr>
  <p:transition advTm="20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227891809"/>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1" dirty="0">
                          <a:solidFill>
                            <a:sysClr val="windowText" lastClr="000000"/>
                          </a:solidFill>
                          <a:latin typeface="Helvetica" pitchFamily="2" charset="0"/>
                        </a:rPr>
                        <a:t>1879</a:t>
                      </a: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8" name="Picture 7">
            <a:extLst>
              <a:ext uri="{FF2B5EF4-FFF2-40B4-BE49-F238E27FC236}">
                <a16:creationId xmlns:a16="http://schemas.microsoft.com/office/drawing/2014/main" id="{ED0F83D3-7DB2-0F42-AAB2-6B36CAB0FDAB}"/>
              </a:ext>
            </a:extLst>
          </p:cNvPr>
          <p:cNvPicPr>
            <a:picLocks noChangeAspect="1"/>
          </p:cNvPicPr>
          <p:nvPr/>
        </p:nvPicPr>
        <p:blipFill>
          <a:blip r:embed="rId4"/>
          <a:stretch>
            <a:fillRect/>
          </a:stretch>
        </p:blipFill>
        <p:spPr>
          <a:xfrm>
            <a:off x="2834640" y="3699285"/>
            <a:ext cx="6167120" cy="3083560"/>
          </a:xfrm>
          <a:prstGeom prst="rect">
            <a:avLst/>
          </a:prstGeom>
        </p:spPr>
      </p:pic>
      <p:sp>
        <p:nvSpPr>
          <p:cNvPr id="4" name="Left Brace 3">
            <a:extLst>
              <a:ext uri="{FF2B5EF4-FFF2-40B4-BE49-F238E27FC236}">
                <a16:creationId xmlns:a16="http://schemas.microsoft.com/office/drawing/2014/main" id="{0AD9455B-8693-E545-8AD4-C9718314EAA0}"/>
              </a:ext>
            </a:extLst>
          </p:cNvPr>
          <p:cNvSpPr/>
          <p:nvPr/>
        </p:nvSpPr>
        <p:spPr>
          <a:xfrm rot="5400000">
            <a:off x="3737253" y="4600852"/>
            <a:ext cx="409653" cy="670560"/>
          </a:xfrm>
          <a:prstGeom prst="leftBrace">
            <a:avLst>
              <a:gd name="adj1" fmla="val 11579"/>
              <a:gd name="adj2" fmla="val 50000"/>
            </a:avLst>
          </a:prstGeom>
          <a:ln w="3810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B8209D07-C741-0C44-A935-25DC0B7679C8}"/>
              </a:ext>
            </a:extLst>
          </p:cNvPr>
          <p:cNvCxnSpPr>
            <a:cxnSpLocks/>
            <a:stCxn id="4" idx="1"/>
          </p:cNvCxnSpPr>
          <p:nvPr/>
        </p:nvCxnSpPr>
        <p:spPr>
          <a:xfrm flipV="1">
            <a:off x="3942080" y="3576322"/>
            <a:ext cx="0" cy="1154984"/>
          </a:xfrm>
          <a:prstGeom prst="line">
            <a:avLst/>
          </a:prstGeom>
          <a:ln w="38100"/>
        </p:spPr>
        <p:style>
          <a:lnRef idx="1">
            <a:schemeClr val="dk1"/>
          </a:lnRef>
          <a:fillRef idx="0">
            <a:schemeClr val="dk1"/>
          </a:fillRef>
          <a:effectRef idx="0">
            <a:schemeClr val="dk1"/>
          </a:effectRef>
          <a:fontRef idx="minor">
            <a:schemeClr val="tx1"/>
          </a:fontRef>
        </p:style>
      </p:cxnSp>
      <p:sp>
        <p:nvSpPr>
          <p:cNvPr id="10" name="Oval 9">
            <a:extLst>
              <a:ext uri="{FF2B5EF4-FFF2-40B4-BE49-F238E27FC236}">
                <a16:creationId xmlns:a16="http://schemas.microsoft.com/office/drawing/2014/main" id="{F4ECA4C8-9212-9147-8FDB-65BE463BBEB2}"/>
              </a:ext>
            </a:extLst>
          </p:cNvPr>
          <p:cNvSpPr/>
          <p:nvPr/>
        </p:nvSpPr>
        <p:spPr>
          <a:xfrm>
            <a:off x="2194560" y="2976880"/>
            <a:ext cx="701040" cy="59944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8780503"/>
      </p:ext>
    </p:extLst>
  </p:cSld>
  <p:clrMapOvr>
    <a:masterClrMapping/>
  </p:clrMapOvr>
  <p:transition advTm="200">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3870081453"/>
              </p:ext>
            </p:extLst>
          </p:nvPr>
        </p:nvGraphicFramePr>
        <p:xfrm>
          <a:off x="1645487" y="1082404"/>
          <a:ext cx="5873390" cy="3334306"/>
        </p:xfrm>
        <a:graphic>
          <a:graphicData uri="http://schemas.openxmlformats.org/drawingml/2006/table">
            <a:tbl>
              <a:tblPr firstRow="1" bandRow="1">
                <a:tableStyleId>{073A0DAA-6AF3-43AB-8588-CEC1D06C72B9}</a:tableStyleId>
              </a:tblPr>
              <a:tblGrid>
                <a:gridCol w="1185752">
                  <a:extLst>
                    <a:ext uri="{9D8B030D-6E8A-4147-A177-3AD203B41FA5}">
                      <a16:colId xmlns:a16="http://schemas.microsoft.com/office/drawing/2014/main" val="2532047652"/>
                    </a:ext>
                  </a:extLst>
                </a:gridCol>
                <a:gridCol w="1163604">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695238">
                  <a:extLst>
                    <a:ext uri="{9D8B030D-6E8A-4147-A177-3AD203B41FA5}">
                      <a16:colId xmlns:a16="http://schemas.microsoft.com/office/drawing/2014/main" val="168946011"/>
                    </a:ext>
                  </a:extLst>
                </a:gridCol>
                <a:gridCol w="65411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a:latin typeface="Helvetica" pitchFamily="2" charset="0"/>
                        </a:rPr>
                        <a:t>genre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landscape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0" dirty="0">
                          <a:solidFill>
                            <a:sysClr val="windowText" lastClr="000000"/>
                          </a:solidFill>
                          <a:latin typeface="Helvetica" pitchFamily="2" charset="0"/>
                        </a:rPr>
                        <a:t>1879</a:t>
                      </a:r>
                    </a:p>
                  </a:txBody>
                  <a:tcPr anchor="ctr">
                    <a:solidFill>
                      <a:srgbClr val="CBCBCB"/>
                    </a:solidFill>
                  </a:tcP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still life</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12" name="Picture 11">
            <a:extLst>
              <a:ext uri="{FF2B5EF4-FFF2-40B4-BE49-F238E27FC236}">
                <a16:creationId xmlns:a16="http://schemas.microsoft.com/office/drawing/2014/main" id="{74E56AEA-6CEA-274A-B94D-8348E269C75A}"/>
              </a:ext>
            </a:extLst>
          </p:cNvPr>
          <p:cNvPicPr>
            <a:picLocks noChangeAspect="1"/>
          </p:cNvPicPr>
          <p:nvPr/>
        </p:nvPicPr>
        <p:blipFill>
          <a:blip r:embed="rId4"/>
          <a:stretch>
            <a:fillRect/>
          </a:stretch>
        </p:blipFill>
        <p:spPr>
          <a:xfrm>
            <a:off x="3296898" y="3996659"/>
            <a:ext cx="5146323" cy="2573162"/>
          </a:xfrm>
          <a:prstGeom prst="rect">
            <a:avLst/>
          </a:prstGeom>
        </p:spPr>
      </p:pic>
      <p:sp>
        <p:nvSpPr>
          <p:cNvPr id="13" name="Right Brace 12">
            <a:extLst>
              <a:ext uri="{FF2B5EF4-FFF2-40B4-BE49-F238E27FC236}">
                <a16:creationId xmlns:a16="http://schemas.microsoft.com/office/drawing/2014/main" id="{4C747519-C8CB-124E-9D2A-C7E794DAAFDA}"/>
              </a:ext>
            </a:extLst>
          </p:cNvPr>
          <p:cNvSpPr/>
          <p:nvPr/>
        </p:nvSpPr>
        <p:spPr>
          <a:xfrm>
            <a:off x="4795520" y="4216400"/>
            <a:ext cx="396240" cy="1930400"/>
          </a:xfrm>
          <a:prstGeom prst="righ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71098156-A417-E54E-B757-128F9C66F5C5}"/>
              </a:ext>
            </a:extLst>
          </p:cNvPr>
          <p:cNvCxnSpPr>
            <a:stCxn id="13" idx="1"/>
          </p:cNvCxnSpPr>
          <p:nvPr/>
        </p:nvCxnSpPr>
        <p:spPr>
          <a:xfrm>
            <a:off x="5191760" y="5181600"/>
            <a:ext cx="678299"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74106D5C-C6BB-174F-AD00-D7A4122FBA86}"/>
              </a:ext>
            </a:extLst>
          </p:cNvPr>
          <p:cNvCxnSpPr>
            <a:cxnSpLocks/>
          </p:cNvCxnSpPr>
          <p:nvPr/>
        </p:nvCxnSpPr>
        <p:spPr>
          <a:xfrm>
            <a:off x="5870059" y="3779520"/>
            <a:ext cx="1" cy="140208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2718937"/>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3733016711"/>
              </p:ext>
            </p:extLst>
          </p:nvPr>
        </p:nvGraphicFramePr>
        <p:xfrm>
          <a:off x="1645487" y="1082404"/>
          <a:ext cx="5873390" cy="3334306"/>
        </p:xfrm>
        <a:graphic>
          <a:graphicData uri="http://schemas.openxmlformats.org/drawingml/2006/table">
            <a:tbl>
              <a:tblPr firstRow="1" bandRow="1">
                <a:tableStyleId>{073A0DAA-6AF3-43AB-8588-CEC1D06C72B9}</a:tableStyleId>
              </a:tblPr>
              <a:tblGrid>
                <a:gridCol w="1185752">
                  <a:extLst>
                    <a:ext uri="{9D8B030D-6E8A-4147-A177-3AD203B41FA5}">
                      <a16:colId xmlns:a16="http://schemas.microsoft.com/office/drawing/2014/main" val="2532047652"/>
                    </a:ext>
                  </a:extLst>
                </a:gridCol>
                <a:gridCol w="1163604">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695238">
                  <a:extLst>
                    <a:ext uri="{9D8B030D-6E8A-4147-A177-3AD203B41FA5}">
                      <a16:colId xmlns:a16="http://schemas.microsoft.com/office/drawing/2014/main" val="168946011"/>
                    </a:ext>
                  </a:extLst>
                </a:gridCol>
                <a:gridCol w="65411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a:latin typeface="Helvetica" pitchFamily="2" charset="0"/>
                        </a:rPr>
                        <a:t>genre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landscape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0" dirty="0">
                          <a:solidFill>
                            <a:sysClr val="windowText" lastClr="000000"/>
                          </a:solidFill>
                          <a:latin typeface="Helvetica" pitchFamily="2" charset="0"/>
                        </a:rPr>
                        <a:t>1879</a:t>
                      </a:r>
                    </a:p>
                  </a:txBody>
                  <a:tcPr anchor="ctr">
                    <a:solidFill>
                      <a:srgbClr val="CBCBCB"/>
                    </a:solidFill>
                  </a:tcP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12" name="Picture 11">
            <a:extLst>
              <a:ext uri="{FF2B5EF4-FFF2-40B4-BE49-F238E27FC236}">
                <a16:creationId xmlns:a16="http://schemas.microsoft.com/office/drawing/2014/main" id="{74E56AEA-6CEA-274A-B94D-8348E269C75A}"/>
              </a:ext>
            </a:extLst>
          </p:cNvPr>
          <p:cNvPicPr>
            <a:picLocks noChangeAspect="1"/>
          </p:cNvPicPr>
          <p:nvPr/>
        </p:nvPicPr>
        <p:blipFill>
          <a:blip r:embed="rId4"/>
          <a:stretch>
            <a:fillRect/>
          </a:stretch>
        </p:blipFill>
        <p:spPr>
          <a:xfrm>
            <a:off x="3296898" y="3996659"/>
            <a:ext cx="5146323" cy="2573162"/>
          </a:xfrm>
          <a:prstGeom prst="rect">
            <a:avLst/>
          </a:prstGeom>
        </p:spPr>
      </p:pic>
      <p:sp>
        <p:nvSpPr>
          <p:cNvPr id="13" name="Right Brace 12">
            <a:extLst>
              <a:ext uri="{FF2B5EF4-FFF2-40B4-BE49-F238E27FC236}">
                <a16:creationId xmlns:a16="http://schemas.microsoft.com/office/drawing/2014/main" id="{4C747519-C8CB-124E-9D2A-C7E794DAAFDA}"/>
              </a:ext>
            </a:extLst>
          </p:cNvPr>
          <p:cNvSpPr/>
          <p:nvPr/>
        </p:nvSpPr>
        <p:spPr>
          <a:xfrm>
            <a:off x="4795520" y="4216400"/>
            <a:ext cx="396240" cy="1930400"/>
          </a:xfrm>
          <a:prstGeom prst="righ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71098156-A417-E54E-B757-128F9C66F5C5}"/>
              </a:ext>
            </a:extLst>
          </p:cNvPr>
          <p:cNvCxnSpPr>
            <a:stCxn id="13" idx="1"/>
          </p:cNvCxnSpPr>
          <p:nvPr/>
        </p:nvCxnSpPr>
        <p:spPr>
          <a:xfrm>
            <a:off x="5191760" y="5181600"/>
            <a:ext cx="678299"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74106D5C-C6BB-174F-AD00-D7A4122FBA86}"/>
              </a:ext>
            </a:extLst>
          </p:cNvPr>
          <p:cNvCxnSpPr>
            <a:cxnSpLocks/>
          </p:cNvCxnSpPr>
          <p:nvPr/>
        </p:nvCxnSpPr>
        <p:spPr>
          <a:xfrm>
            <a:off x="5870059" y="3779520"/>
            <a:ext cx="1" cy="140208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4214566"/>
      </p:ext>
    </p:extLst>
  </p:cSld>
  <p:clrMapOvr>
    <a:masterClrMapping/>
  </p:clrMapOvr>
  <p:transition advTm="200">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2402050807"/>
              </p:ext>
            </p:extLst>
          </p:nvPr>
        </p:nvGraphicFramePr>
        <p:xfrm>
          <a:off x="1645487" y="1082404"/>
          <a:ext cx="5873390" cy="3334306"/>
        </p:xfrm>
        <a:graphic>
          <a:graphicData uri="http://schemas.openxmlformats.org/drawingml/2006/table">
            <a:tbl>
              <a:tblPr firstRow="1" bandRow="1">
                <a:tableStyleId>{073A0DAA-6AF3-43AB-8588-CEC1D06C72B9}</a:tableStyleId>
              </a:tblPr>
              <a:tblGrid>
                <a:gridCol w="1185752">
                  <a:extLst>
                    <a:ext uri="{9D8B030D-6E8A-4147-A177-3AD203B41FA5}">
                      <a16:colId xmlns:a16="http://schemas.microsoft.com/office/drawing/2014/main" val="2532047652"/>
                    </a:ext>
                  </a:extLst>
                </a:gridCol>
                <a:gridCol w="1163604">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695238">
                  <a:extLst>
                    <a:ext uri="{9D8B030D-6E8A-4147-A177-3AD203B41FA5}">
                      <a16:colId xmlns:a16="http://schemas.microsoft.com/office/drawing/2014/main" val="168946011"/>
                    </a:ext>
                  </a:extLst>
                </a:gridCol>
                <a:gridCol w="65411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a:latin typeface="Helvetica" pitchFamily="2" charset="0"/>
                        </a:rPr>
                        <a:t>genre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landscape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0" dirty="0">
                          <a:solidFill>
                            <a:sysClr val="windowText" lastClr="000000"/>
                          </a:solidFill>
                          <a:latin typeface="Helvetica" pitchFamily="2" charset="0"/>
                        </a:rPr>
                        <a:t>1879</a:t>
                      </a:r>
                    </a:p>
                  </a:txBody>
                  <a:tcPr anchor="ctr">
                    <a:solidFill>
                      <a:srgbClr val="CBCBCB"/>
                    </a:solidFill>
                  </a:tcP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landscape</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12" name="Picture 11">
            <a:extLst>
              <a:ext uri="{FF2B5EF4-FFF2-40B4-BE49-F238E27FC236}">
                <a16:creationId xmlns:a16="http://schemas.microsoft.com/office/drawing/2014/main" id="{74E56AEA-6CEA-274A-B94D-8348E269C75A}"/>
              </a:ext>
            </a:extLst>
          </p:cNvPr>
          <p:cNvPicPr>
            <a:picLocks noChangeAspect="1"/>
          </p:cNvPicPr>
          <p:nvPr/>
        </p:nvPicPr>
        <p:blipFill>
          <a:blip r:embed="rId4"/>
          <a:stretch>
            <a:fillRect/>
          </a:stretch>
        </p:blipFill>
        <p:spPr>
          <a:xfrm>
            <a:off x="3296898" y="3996659"/>
            <a:ext cx="5146323" cy="2573162"/>
          </a:xfrm>
          <a:prstGeom prst="rect">
            <a:avLst/>
          </a:prstGeom>
        </p:spPr>
      </p:pic>
      <p:sp>
        <p:nvSpPr>
          <p:cNvPr id="13" name="Right Brace 12">
            <a:extLst>
              <a:ext uri="{FF2B5EF4-FFF2-40B4-BE49-F238E27FC236}">
                <a16:creationId xmlns:a16="http://schemas.microsoft.com/office/drawing/2014/main" id="{4C747519-C8CB-124E-9D2A-C7E794DAAFDA}"/>
              </a:ext>
            </a:extLst>
          </p:cNvPr>
          <p:cNvSpPr/>
          <p:nvPr/>
        </p:nvSpPr>
        <p:spPr>
          <a:xfrm>
            <a:off x="4795520" y="4216400"/>
            <a:ext cx="396240" cy="1930400"/>
          </a:xfrm>
          <a:prstGeom prst="righ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71098156-A417-E54E-B757-128F9C66F5C5}"/>
              </a:ext>
            </a:extLst>
          </p:cNvPr>
          <p:cNvCxnSpPr>
            <a:stCxn id="13" idx="1"/>
          </p:cNvCxnSpPr>
          <p:nvPr/>
        </p:nvCxnSpPr>
        <p:spPr>
          <a:xfrm>
            <a:off x="5191760" y="5181600"/>
            <a:ext cx="678299"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74106D5C-C6BB-174F-AD00-D7A4122FBA86}"/>
              </a:ext>
            </a:extLst>
          </p:cNvPr>
          <p:cNvCxnSpPr>
            <a:cxnSpLocks/>
          </p:cNvCxnSpPr>
          <p:nvPr/>
        </p:nvCxnSpPr>
        <p:spPr>
          <a:xfrm>
            <a:off x="5870059" y="3779520"/>
            <a:ext cx="1" cy="140208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49052304"/>
      </p:ext>
    </p:extLst>
  </p:cSld>
  <p:clrMapOvr>
    <a:masterClrMapping/>
  </p:clrMapOvr>
  <p:transition advTm="200">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2374387700"/>
              </p:ext>
            </p:extLst>
          </p:nvPr>
        </p:nvGraphicFramePr>
        <p:xfrm>
          <a:off x="1645487" y="1082404"/>
          <a:ext cx="5873390" cy="3334306"/>
        </p:xfrm>
        <a:graphic>
          <a:graphicData uri="http://schemas.openxmlformats.org/drawingml/2006/table">
            <a:tbl>
              <a:tblPr firstRow="1" bandRow="1">
                <a:tableStyleId>{073A0DAA-6AF3-43AB-8588-CEC1D06C72B9}</a:tableStyleId>
              </a:tblPr>
              <a:tblGrid>
                <a:gridCol w="1185752">
                  <a:extLst>
                    <a:ext uri="{9D8B030D-6E8A-4147-A177-3AD203B41FA5}">
                      <a16:colId xmlns:a16="http://schemas.microsoft.com/office/drawing/2014/main" val="2532047652"/>
                    </a:ext>
                  </a:extLst>
                </a:gridCol>
                <a:gridCol w="1163604">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695238">
                  <a:extLst>
                    <a:ext uri="{9D8B030D-6E8A-4147-A177-3AD203B41FA5}">
                      <a16:colId xmlns:a16="http://schemas.microsoft.com/office/drawing/2014/main" val="168946011"/>
                    </a:ext>
                  </a:extLst>
                </a:gridCol>
                <a:gridCol w="65411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a:latin typeface="Helvetica" pitchFamily="2" charset="0"/>
                        </a:rPr>
                        <a:t>genre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landscape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0" dirty="0">
                          <a:solidFill>
                            <a:sysClr val="windowText" lastClr="000000"/>
                          </a:solidFill>
                          <a:latin typeface="Helvetica" pitchFamily="2" charset="0"/>
                        </a:rPr>
                        <a:t>1879</a:t>
                      </a:r>
                    </a:p>
                  </a:txBody>
                  <a:tcPr anchor="ctr">
                    <a:solidFill>
                      <a:srgbClr val="CBCBCB"/>
                    </a:solidFill>
                  </a:tcP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12" name="Picture 11">
            <a:extLst>
              <a:ext uri="{FF2B5EF4-FFF2-40B4-BE49-F238E27FC236}">
                <a16:creationId xmlns:a16="http://schemas.microsoft.com/office/drawing/2014/main" id="{74E56AEA-6CEA-274A-B94D-8348E269C75A}"/>
              </a:ext>
            </a:extLst>
          </p:cNvPr>
          <p:cNvPicPr>
            <a:picLocks noChangeAspect="1"/>
          </p:cNvPicPr>
          <p:nvPr/>
        </p:nvPicPr>
        <p:blipFill>
          <a:blip r:embed="rId4"/>
          <a:stretch>
            <a:fillRect/>
          </a:stretch>
        </p:blipFill>
        <p:spPr>
          <a:xfrm>
            <a:off x="3296898" y="3996659"/>
            <a:ext cx="5146323" cy="2573162"/>
          </a:xfrm>
          <a:prstGeom prst="rect">
            <a:avLst/>
          </a:prstGeom>
        </p:spPr>
      </p:pic>
      <p:sp>
        <p:nvSpPr>
          <p:cNvPr id="13" name="Right Brace 12">
            <a:extLst>
              <a:ext uri="{FF2B5EF4-FFF2-40B4-BE49-F238E27FC236}">
                <a16:creationId xmlns:a16="http://schemas.microsoft.com/office/drawing/2014/main" id="{4C747519-C8CB-124E-9D2A-C7E794DAAFDA}"/>
              </a:ext>
            </a:extLst>
          </p:cNvPr>
          <p:cNvSpPr/>
          <p:nvPr/>
        </p:nvSpPr>
        <p:spPr>
          <a:xfrm>
            <a:off x="4795520" y="4216400"/>
            <a:ext cx="396240" cy="1930400"/>
          </a:xfrm>
          <a:prstGeom prst="righ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71098156-A417-E54E-B757-128F9C66F5C5}"/>
              </a:ext>
            </a:extLst>
          </p:cNvPr>
          <p:cNvCxnSpPr>
            <a:stCxn id="13" idx="1"/>
          </p:cNvCxnSpPr>
          <p:nvPr/>
        </p:nvCxnSpPr>
        <p:spPr>
          <a:xfrm>
            <a:off x="5191760" y="5181600"/>
            <a:ext cx="678299"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74106D5C-C6BB-174F-AD00-D7A4122FBA86}"/>
              </a:ext>
            </a:extLst>
          </p:cNvPr>
          <p:cNvCxnSpPr>
            <a:cxnSpLocks/>
          </p:cNvCxnSpPr>
          <p:nvPr/>
        </p:nvCxnSpPr>
        <p:spPr>
          <a:xfrm>
            <a:off x="5870059" y="3779520"/>
            <a:ext cx="1" cy="140208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50196311"/>
      </p:ext>
    </p:extLst>
  </p:cSld>
  <p:clrMapOvr>
    <a:masterClrMapping/>
  </p:clrMapOvr>
  <p:transition advTm="200">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2560824024"/>
              </p:ext>
            </p:extLst>
          </p:nvPr>
        </p:nvGraphicFramePr>
        <p:xfrm>
          <a:off x="1645487" y="1082404"/>
          <a:ext cx="5873390" cy="3334306"/>
        </p:xfrm>
        <a:graphic>
          <a:graphicData uri="http://schemas.openxmlformats.org/drawingml/2006/table">
            <a:tbl>
              <a:tblPr firstRow="1" bandRow="1">
                <a:tableStyleId>{073A0DAA-6AF3-43AB-8588-CEC1D06C72B9}</a:tableStyleId>
              </a:tblPr>
              <a:tblGrid>
                <a:gridCol w="1185752">
                  <a:extLst>
                    <a:ext uri="{9D8B030D-6E8A-4147-A177-3AD203B41FA5}">
                      <a16:colId xmlns:a16="http://schemas.microsoft.com/office/drawing/2014/main" val="2532047652"/>
                    </a:ext>
                  </a:extLst>
                </a:gridCol>
                <a:gridCol w="1163604">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695238">
                  <a:extLst>
                    <a:ext uri="{9D8B030D-6E8A-4147-A177-3AD203B41FA5}">
                      <a16:colId xmlns:a16="http://schemas.microsoft.com/office/drawing/2014/main" val="168946011"/>
                    </a:ext>
                  </a:extLst>
                </a:gridCol>
                <a:gridCol w="65411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a:latin typeface="Helvetica" pitchFamily="2" charset="0"/>
                        </a:rPr>
                        <a:t>genre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landscape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0" dirty="0">
                          <a:solidFill>
                            <a:sysClr val="windowText" lastClr="000000"/>
                          </a:solidFill>
                          <a:latin typeface="Helvetica" pitchFamily="2" charset="0"/>
                        </a:rPr>
                        <a:t>1879</a:t>
                      </a:r>
                    </a:p>
                  </a:txBody>
                  <a:tcPr anchor="ctr">
                    <a:solidFill>
                      <a:srgbClr val="CBCBCB"/>
                    </a:solidFill>
                  </a:tcP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still life</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12" name="Picture 11">
            <a:extLst>
              <a:ext uri="{FF2B5EF4-FFF2-40B4-BE49-F238E27FC236}">
                <a16:creationId xmlns:a16="http://schemas.microsoft.com/office/drawing/2014/main" id="{74E56AEA-6CEA-274A-B94D-8348E269C75A}"/>
              </a:ext>
            </a:extLst>
          </p:cNvPr>
          <p:cNvPicPr>
            <a:picLocks noChangeAspect="1"/>
          </p:cNvPicPr>
          <p:nvPr/>
        </p:nvPicPr>
        <p:blipFill>
          <a:blip r:embed="rId4"/>
          <a:stretch>
            <a:fillRect/>
          </a:stretch>
        </p:blipFill>
        <p:spPr>
          <a:xfrm>
            <a:off x="3296898" y="3996659"/>
            <a:ext cx="5146323" cy="2573162"/>
          </a:xfrm>
          <a:prstGeom prst="rect">
            <a:avLst/>
          </a:prstGeom>
        </p:spPr>
      </p:pic>
      <p:sp>
        <p:nvSpPr>
          <p:cNvPr id="13" name="Right Brace 12">
            <a:extLst>
              <a:ext uri="{FF2B5EF4-FFF2-40B4-BE49-F238E27FC236}">
                <a16:creationId xmlns:a16="http://schemas.microsoft.com/office/drawing/2014/main" id="{4C747519-C8CB-124E-9D2A-C7E794DAAFDA}"/>
              </a:ext>
            </a:extLst>
          </p:cNvPr>
          <p:cNvSpPr/>
          <p:nvPr/>
        </p:nvSpPr>
        <p:spPr>
          <a:xfrm>
            <a:off x="4795520" y="4216400"/>
            <a:ext cx="396240" cy="1930400"/>
          </a:xfrm>
          <a:prstGeom prst="righ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71098156-A417-E54E-B757-128F9C66F5C5}"/>
              </a:ext>
            </a:extLst>
          </p:cNvPr>
          <p:cNvCxnSpPr>
            <a:stCxn id="13" idx="1"/>
          </p:cNvCxnSpPr>
          <p:nvPr/>
        </p:nvCxnSpPr>
        <p:spPr>
          <a:xfrm>
            <a:off x="5191760" y="5181600"/>
            <a:ext cx="678299"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74106D5C-C6BB-174F-AD00-D7A4122FBA86}"/>
              </a:ext>
            </a:extLst>
          </p:cNvPr>
          <p:cNvCxnSpPr>
            <a:cxnSpLocks/>
          </p:cNvCxnSpPr>
          <p:nvPr/>
        </p:nvCxnSpPr>
        <p:spPr>
          <a:xfrm>
            <a:off x="5870059" y="3779520"/>
            <a:ext cx="1" cy="140208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2173365"/>
      </p:ext>
    </p:extLst>
  </p:cSld>
  <p:clrMapOvr>
    <a:masterClrMapping/>
  </p:clrMapOvr>
  <p:transition advTm="2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stretch>
            <a:fillRect/>
          </a:stretch>
        </p:blipFill>
        <p:spPr>
          <a:xfrm>
            <a:off x="-20365"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sp>
        <p:nvSpPr>
          <p:cNvPr id="7" name="TextBox 6">
            <a:extLst>
              <a:ext uri="{FF2B5EF4-FFF2-40B4-BE49-F238E27FC236}">
                <a16:creationId xmlns:a16="http://schemas.microsoft.com/office/drawing/2014/main" id="{88B41F6F-E69A-E445-A118-13F93C7A23CC}"/>
              </a:ext>
            </a:extLst>
          </p:cNvPr>
          <p:cNvSpPr txBox="1"/>
          <p:nvPr/>
        </p:nvSpPr>
        <p:spPr>
          <a:xfrm>
            <a:off x="5866544" y="380870"/>
            <a:ext cx="2705524" cy="954770"/>
          </a:xfrm>
          <a:prstGeom prst="rect">
            <a:avLst/>
          </a:prstGeom>
          <a:solidFill>
            <a:srgbClr val="404040">
              <a:alpha val="60000"/>
            </a:srgbClr>
          </a:solidFill>
        </p:spPr>
        <p:txBody>
          <a:bodyPr wrap="square" rtlCol="0">
            <a:spAutoFit/>
          </a:bodyPr>
          <a:lstStyle/>
          <a:p>
            <a:pPr algn="r"/>
            <a:r>
              <a:rPr lang="en-US" i="1" dirty="0">
                <a:solidFill>
                  <a:schemeClr val="bg1">
                    <a:lumMod val="95000"/>
                  </a:schemeClr>
                </a:solidFill>
              </a:rPr>
              <a:t>M. Knoedler &amp; Co. Records, stock book 1, page 138. Getty Research Institute</a:t>
            </a:r>
            <a:endParaRPr lang="en-US" dirty="0">
              <a:solidFill>
                <a:schemeClr val="bg1">
                  <a:lumMod val="95000"/>
                </a:schemeClr>
              </a:solidFill>
            </a:endParaRPr>
          </a:p>
        </p:txBody>
      </p:sp>
    </p:spTree>
    <p:extLst>
      <p:ext uri="{BB962C8B-B14F-4D97-AF65-F5344CB8AC3E}">
        <p14:creationId xmlns:p14="http://schemas.microsoft.com/office/powerpoint/2010/main" val="3465556376"/>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1849162621"/>
              </p:ext>
            </p:extLst>
          </p:nvPr>
        </p:nvGraphicFramePr>
        <p:xfrm>
          <a:off x="1645487" y="1082404"/>
          <a:ext cx="5873390" cy="3334306"/>
        </p:xfrm>
        <a:graphic>
          <a:graphicData uri="http://schemas.openxmlformats.org/drawingml/2006/table">
            <a:tbl>
              <a:tblPr firstRow="1" bandRow="1">
                <a:tableStyleId>{073A0DAA-6AF3-43AB-8588-CEC1D06C72B9}</a:tableStyleId>
              </a:tblPr>
              <a:tblGrid>
                <a:gridCol w="1185752">
                  <a:extLst>
                    <a:ext uri="{9D8B030D-6E8A-4147-A177-3AD203B41FA5}">
                      <a16:colId xmlns:a16="http://schemas.microsoft.com/office/drawing/2014/main" val="2532047652"/>
                    </a:ext>
                  </a:extLst>
                </a:gridCol>
                <a:gridCol w="1163604">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695238">
                  <a:extLst>
                    <a:ext uri="{9D8B030D-6E8A-4147-A177-3AD203B41FA5}">
                      <a16:colId xmlns:a16="http://schemas.microsoft.com/office/drawing/2014/main" val="168946011"/>
                    </a:ext>
                  </a:extLst>
                </a:gridCol>
                <a:gridCol w="65411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a:latin typeface="Helvetica" pitchFamily="2" charset="0"/>
                        </a:rPr>
                        <a:t>genre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landscape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0" dirty="0">
                          <a:solidFill>
                            <a:sysClr val="windowText" lastClr="000000"/>
                          </a:solidFill>
                          <a:latin typeface="Helvetica" pitchFamily="2" charset="0"/>
                        </a:rPr>
                        <a:t>1879</a:t>
                      </a:r>
                    </a:p>
                  </a:txBody>
                  <a:tcPr anchor="ctr">
                    <a:solidFill>
                      <a:srgbClr val="CBCBCB"/>
                    </a:solidFill>
                  </a:tcP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endParaRPr lang="en-US" sz="2400" b="1" dirty="0">
                        <a:solidFill>
                          <a:sysClr val="windowText" lastClr="000000"/>
                        </a:solidFill>
                        <a:latin typeface="Helvetica" pitchFamily="2" charset="0"/>
                      </a:endParaRP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12" name="Picture 11">
            <a:extLst>
              <a:ext uri="{FF2B5EF4-FFF2-40B4-BE49-F238E27FC236}">
                <a16:creationId xmlns:a16="http://schemas.microsoft.com/office/drawing/2014/main" id="{74E56AEA-6CEA-274A-B94D-8348E269C75A}"/>
              </a:ext>
            </a:extLst>
          </p:cNvPr>
          <p:cNvPicPr>
            <a:picLocks noChangeAspect="1"/>
          </p:cNvPicPr>
          <p:nvPr/>
        </p:nvPicPr>
        <p:blipFill>
          <a:blip r:embed="rId4"/>
          <a:stretch>
            <a:fillRect/>
          </a:stretch>
        </p:blipFill>
        <p:spPr>
          <a:xfrm>
            <a:off x="3296898" y="3996659"/>
            <a:ext cx="5146323" cy="2573162"/>
          </a:xfrm>
          <a:prstGeom prst="rect">
            <a:avLst/>
          </a:prstGeom>
        </p:spPr>
      </p:pic>
      <p:sp>
        <p:nvSpPr>
          <p:cNvPr id="13" name="Right Brace 12">
            <a:extLst>
              <a:ext uri="{FF2B5EF4-FFF2-40B4-BE49-F238E27FC236}">
                <a16:creationId xmlns:a16="http://schemas.microsoft.com/office/drawing/2014/main" id="{4C747519-C8CB-124E-9D2A-C7E794DAAFDA}"/>
              </a:ext>
            </a:extLst>
          </p:cNvPr>
          <p:cNvSpPr/>
          <p:nvPr/>
        </p:nvSpPr>
        <p:spPr>
          <a:xfrm>
            <a:off x="4795520" y="4216400"/>
            <a:ext cx="396240" cy="1930400"/>
          </a:xfrm>
          <a:prstGeom prst="righ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71098156-A417-E54E-B757-128F9C66F5C5}"/>
              </a:ext>
            </a:extLst>
          </p:cNvPr>
          <p:cNvCxnSpPr>
            <a:stCxn id="13" idx="1"/>
          </p:cNvCxnSpPr>
          <p:nvPr/>
        </p:nvCxnSpPr>
        <p:spPr>
          <a:xfrm>
            <a:off x="5191760" y="5181600"/>
            <a:ext cx="678299"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74106D5C-C6BB-174F-AD00-D7A4122FBA86}"/>
              </a:ext>
            </a:extLst>
          </p:cNvPr>
          <p:cNvCxnSpPr>
            <a:cxnSpLocks/>
          </p:cNvCxnSpPr>
          <p:nvPr/>
        </p:nvCxnSpPr>
        <p:spPr>
          <a:xfrm>
            <a:off x="5870059" y="3779520"/>
            <a:ext cx="1" cy="140208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61831231"/>
      </p:ext>
    </p:extLst>
  </p:cSld>
  <p:clrMapOvr>
    <a:masterClrMapping/>
  </p:clrMapOvr>
  <p:transition advTm="200">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48798908"/>
              </p:ext>
            </p:extLst>
          </p:nvPr>
        </p:nvGraphicFramePr>
        <p:xfrm>
          <a:off x="1645487" y="1082404"/>
          <a:ext cx="5873390" cy="3334306"/>
        </p:xfrm>
        <a:graphic>
          <a:graphicData uri="http://schemas.openxmlformats.org/drawingml/2006/table">
            <a:tbl>
              <a:tblPr firstRow="1" bandRow="1">
                <a:tableStyleId>{073A0DAA-6AF3-43AB-8588-CEC1D06C72B9}</a:tableStyleId>
              </a:tblPr>
              <a:tblGrid>
                <a:gridCol w="1185752">
                  <a:extLst>
                    <a:ext uri="{9D8B030D-6E8A-4147-A177-3AD203B41FA5}">
                      <a16:colId xmlns:a16="http://schemas.microsoft.com/office/drawing/2014/main" val="2532047652"/>
                    </a:ext>
                  </a:extLst>
                </a:gridCol>
                <a:gridCol w="1163604">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695238">
                  <a:extLst>
                    <a:ext uri="{9D8B030D-6E8A-4147-A177-3AD203B41FA5}">
                      <a16:colId xmlns:a16="http://schemas.microsoft.com/office/drawing/2014/main" val="168946011"/>
                    </a:ext>
                  </a:extLst>
                </a:gridCol>
                <a:gridCol w="65411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a:latin typeface="Helvetica" pitchFamily="2" charset="0"/>
                        </a:rPr>
                        <a:t>genre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landscape</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0" dirty="0">
                          <a:solidFill>
                            <a:sysClr val="windowText" lastClr="000000"/>
                          </a:solidFill>
                          <a:latin typeface="Helvetica" pitchFamily="2" charset="0"/>
                        </a:rPr>
                        <a:t>1879</a:t>
                      </a:r>
                    </a:p>
                  </a:txBody>
                  <a:tcPr anchor="ctr">
                    <a:solidFill>
                      <a:srgbClr val="CBCBCB"/>
                    </a:solidFill>
                  </a:tcPr>
                </a:tc>
                <a:tc>
                  <a:txBody>
                    <a:bodyPr/>
                    <a:lstStyle/>
                    <a:p>
                      <a:r>
                        <a:rPr lang="en-US" sz="2400" dirty="0">
                          <a:latin typeface="Helvetica" pitchFamily="2" charset="0"/>
                        </a:rPr>
                        <a:t>portrait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portrait</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pic>
        <p:nvPicPr>
          <p:cNvPr id="12" name="Picture 11">
            <a:extLst>
              <a:ext uri="{FF2B5EF4-FFF2-40B4-BE49-F238E27FC236}">
                <a16:creationId xmlns:a16="http://schemas.microsoft.com/office/drawing/2014/main" id="{74E56AEA-6CEA-274A-B94D-8348E269C75A}"/>
              </a:ext>
            </a:extLst>
          </p:cNvPr>
          <p:cNvPicPr>
            <a:picLocks noChangeAspect="1"/>
          </p:cNvPicPr>
          <p:nvPr/>
        </p:nvPicPr>
        <p:blipFill>
          <a:blip r:embed="rId4"/>
          <a:stretch>
            <a:fillRect/>
          </a:stretch>
        </p:blipFill>
        <p:spPr>
          <a:xfrm>
            <a:off x="3296898" y="3996659"/>
            <a:ext cx="5146323" cy="2573162"/>
          </a:xfrm>
          <a:prstGeom prst="rect">
            <a:avLst/>
          </a:prstGeom>
        </p:spPr>
      </p:pic>
      <p:sp>
        <p:nvSpPr>
          <p:cNvPr id="13" name="Right Brace 12">
            <a:extLst>
              <a:ext uri="{FF2B5EF4-FFF2-40B4-BE49-F238E27FC236}">
                <a16:creationId xmlns:a16="http://schemas.microsoft.com/office/drawing/2014/main" id="{4C747519-C8CB-124E-9D2A-C7E794DAAFDA}"/>
              </a:ext>
            </a:extLst>
          </p:cNvPr>
          <p:cNvSpPr/>
          <p:nvPr/>
        </p:nvSpPr>
        <p:spPr>
          <a:xfrm>
            <a:off x="4795520" y="4216400"/>
            <a:ext cx="396240" cy="1930400"/>
          </a:xfrm>
          <a:prstGeom prst="rightBrace">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71098156-A417-E54E-B757-128F9C66F5C5}"/>
              </a:ext>
            </a:extLst>
          </p:cNvPr>
          <p:cNvCxnSpPr>
            <a:stCxn id="13" idx="1"/>
          </p:cNvCxnSpPr>
          <p:nvPr/>
        </p:nvCxnSpPr>
        <p:spPr>
          <a:xfrm>
            <a:off x="5191760" y="5181600"/>
            <a:ext cx="678299"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74106D5C-C6BB-174F-AD00-D7A4122FBA86}"/>
              </a:ext>
            </a:extLst>
          </p:cNvPr>
          <p:cNvCxnSpPr>
            <a:cxnSpLocks/>
          </p:cNvCxnSpPr>
          <p:nvPr/>
        </p:nvCxnSpPr>
        <p:spPr>
          <a:xfrm>
            <a:off x="5870059" y="3779520"/>
            <a:ext cx="1" cy="140208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90477104"/>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0"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pic>
        <p:nvPicPr>
          <p:cNvPr id="9" name="Picture 8">
            <a:extLst>
              <a:ext uri="{FF2B5EF4-FFF2-40B4-BE49-F238E27FC236}">
                <a16:creationId xmlns:a16="http://schemas.microsoft.com/office/drawing/2014/main" id="{D3D03102-B6D9-CB43-8E7E-4FA22999516E}"/>
              </a:ext>
            </a:extLst>
          </p:cNvPr>
          <p:cNvPicPr>
            <a:picLocks noChangeAspect="1"/>
          </p:cNvPicPr>
          <p:nvPr/>
        </p:nvPicPr>
        <p:blipFill>
          <a:blip r:embed="rId4"/>
          <a:stretch>
            <a:fillRect/>
          </a:stretch>
        </p:blipFill>
        <p:spPr>
          <a:xfrm>
            <a:off x="547132" y="2240940"/>
            <a:ext cx="8220947" cy="2376119"/>
          </a:xfrm>
          <a:prstGeom prst="rect">
            <a:avLst/>
          </a:prstGeom>
          <a:noFill/>
        </p:spPr>
      </p:pic>
      <p:sp>
        <p:nvSpPr>
          <p:cNvPr id="2" name="Rounded Rectangle 1">
            <a:extLst>
              <a:ext uri="{FF2B5EF4-FFF2-40B4-BE49-F238E27FC236}">
                <a16:creationId xmlns:a16="http://schemas.microsoft.com/office/drawing/2014/main" id="{0E7CE0B5-742D-E64E-A0E4-399B560A4AD5}"/>
              </a:ext>
            </a:extLst>
          </p:cNvPr>
          <p:cNvSpPr/>
          <p:nvPr/>
        </p:nvSpPr>
        <p:spPr>
          <a:xfrm>
            <a:off x="547132" y="2004164"/>
            <a:ext cx="1081252" cy="2855935"/>
          </a:xfrm>
          <a:prstGeom prst="roundRect">
            <a:avLst/>
          </a:prstGeom>
          <a:solidFill>
            <a:srgbClr val="4472C4">
              <a:alpha val="3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93974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fill="hold" grpId="0" nodeType="withEffect">
                                  <p:stCondLst>
                                    <p:cond delay="0"/>
                                  </p:stCondLst>
                                  <p:childTnLst>
                                    <p:animMotion origin="layout" path="M -3.61111E-6 -1.48148E-6 L 0.77552 -0.00023 " pathEditMode="relative" rAng="0" ptsTypes="AA">
                                      <p:cBhvr>
                                        <p:cTn id="6" dur="5000" fill="hold"/>
                                        <p:tgtEl>
                                          <p:spTgt spid="2"/>
                                        </p:tgtEl>
                                        <p:attrNameLst>
                                          <p:attrName>ppt_x</p:attrName>
                                          <p:attrName>ppt_y</p:attrName>
                                        </p:attrNameLst>
                                      </p:cBhvr>
                                      <p:rCtr x="38767"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ingle_genr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sp>
        <p:nvSpPr>
          <p:cNvPr id="13" name="Oval 12">
            <a:extLst>
              <a:ext uri="{FF2B5EF4-FFF2-40B4-BE49-F238E27FC236}">
                <a16:creationId xmlns:a16="http://schemas.microsoft.com/office/drawing/2014/main" id="{E74C7F4B-DAF4-AA4C-9DCF-3DA46BEEA550}"/>
              </a:ext>
            </a:extLst>
          </p:cNvPr>
          <p:cNvSpPr/>
          <p:nvPr/>
        </p:nvSpPr>
        <p:spPr>
          <a:xfrm>
            <a:off x="1491568" y="3082582"/>
            <a:ext cx="1005840" cy="721360"/>
          </a:xfrm>
          <a:prstGeom prst="ellipse">
            <a:avLst/>
          </a:prstGeom>
          <a:solidFill>
            <a:srgbClr val="FFC000">
              <a:alpha val="54118"/>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AAD4C2E0-2B02-5946-A7BF-9B1643C31E3B}"/>
              </a:ext>
            </a:extLst>
          </p:cNvPr>
          <p:cNvSpPr/>
          <p:nvPr/>
        </p:nvSpPr>
        <p:spPr>
          <a:xfrm>
            <a:off x="7142480" y="4168449"/>
            <a:ext cx="1005840" cy="721360"/>
          </a:xfrm>
          <a:prstGeom prst="ellipse">
            <a:avLst/>
          </a:prstGeom>
          <a:solidFill>
            <a:srgbClr val="FFC000">
              <a:alpha val="54118"/>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45958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oxplot_genr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sp>
        <p:nvSpPr>
          <p:cNvPr id="7" name="Oval 6">
            <a:extLst>
              <a:ext uri="{FF2B5EF4-FFF2-40B4-BE49-F238E27FC236}">
                <a16:creationId xmlns:a16="http://schemas.microsoft.com/office/drawing/2014/main" id="{CD88ED19-5288-DB4E-B9E4-C6E20395862B}"/>
              </a:ext>
            </a:extLst>
          </p:cNvPr>
          <p:cNvSpPr/>
          <p:nvPr/>
        </p:nvSpPr>
        <p:spPr>
          <a:xfrm>
            <a:off x="1503780" y="2891252"/>
            <a:ext cx="1005840" cy="721360"/>
          </a:xfrm>
          <a:prstGeom prst="ellipse">
            <a:avLst/>
          </a:prstGeom>
          <a:solidFill>
            <a:srgbClr val="FFC000">
              <a:alpha val="54118"/>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0358B2D-9795-3049-AF11-C6E795B2B957}"/>
              </a:ext>
            </a:extLst>
          </p:cNvPr>
          <p:cNvSpPr/>
          <p:nvPr/>
        </p:nvSpPr>
        <p:spPr>
          <a:xfrm>
            <a:off x="7203540" y="2891252"/>
            <a:ext cx="1005840" cy="721360"/>
          </a:xfrm>
          <a:prstGeom prst="ellipse">
            <a:avLst/>
          </a:prstGeom>
          <a:solidFill>
            <a:srgbClr val="FFC000">
              <a:alpha val="54118"/>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43099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enre_animatio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1"/>
          </a:xfrm>
          <a:prstGeom prst="rect">
            <a:avLst/>
          </a:prstGeom>
        </p:spPr>
      </p:pic>
      <p:sp>
        <p:nvSpPr>
          <p:cNvPr id="9" name="TextBox 8">
            <a:extLst>
              <a:ext uri="{FF2B5EF4-FFF2-40B4-BE49-F238E27FC236}">
                <a16:creationId xmlns:a16="http://schemas.microsoft.com/office/drawing/2014/main" id="{965932EE-D7A4-704F-B5F1-AE8C0075B9C5}"/>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spTree>
    <p:extLst>
      <p:ext uri="{BB962C8B-B14F-4D97-AF65-F5344CB8AC3E}">
        <p14:creationId xmlns:p14="http://schemas.microsoft.com/office/powerpoint/2010/main" val="41716019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2B1285-4711-5047-80AF-54DB02B4E222}"/>
              </a:ext>
            </a:extLst>
          </p:cNvPr>
          <p:cNvPicPr>
            <a:picLocks noChangeAspect="1"/>
          </p:cNvPicPr>
          <p:nvPr/>
        </p:nvPicPr>
        <p:blipFill>
          <a:blip r:embed="rId3"/>
          <a:stretch>
            <a:fillRect/>
          </a:stretch>
        </p:blipFill>
        <p:spPr>
          <a:xfrm>
            <a:off x="0" y="0"/>
            <a:ext cx="9144000" cy="6858000"/>
          </a:xfrm>
          <a:prstGeom prst="rect">
            <a:avLst/>
          </a:prstGeom>
        </p:spPr>
      </p:pic>
      <p:sp>
        <p:nvSpPr>
          <p:cNvPr id="6" name="Oval 5">
            <a:extLst>
              <a:ext uri="{FF2B5EF4-FFF2-40B4-BE49-F238E27FC236}">
                <a16:creationId xmlns:a16="http://schemas.microsoft.com/office/drawing/2014/main" id="{9C31EB9E-2DB2-6B4B-B976-15DE32EA24FC}"/>
              </a:ext>
            </a:extLst>
          </p:cNvPr>
          <p:cNvSpPr/>
          <p:nvPr/>
        </p:nvSpPr>
        <p:spPr>
          <a:xfrm>
            <a:off x="4457226" y="1266093"/>
            <a:ext cx="526757" cy="429288"/>
          </a:xfrm>
          <a:prstGeom prst="ellipse">
            <a:avLst/>
          </a:prstGeom>
          <a:solidFill>
            <a:srgbClr val="FFC000">
              <a:alpha val="54118"/>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6F15088-542C-AE4B-9F98-AF1BA6B20942}"/>
              </a:ext>
            </a:extLst>
          </p:cNvPr>
          <p:cNvSpPr/>
          <p:nvPr/>
        </p:nvSpPr>
        <p:spPr>
          <a:xfrm>
            <a:off x="5735041" y="3214356"/>
            <a:ext cx="526757" cy="429288"/>
          </a:xfrm>
          <a:prstGeom prst="ellipse">
            <a:avLst/>
          </a:prstGeom>
          <a:solidFill>
            <a:srgbClr val="FFC000">
              <a:alpha val="54118"/>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E198816-38A8-714B-AC7F-EAB9D4F9D946}"/>
              </a:ext>
            </a:extLst>
          </p:cNvPr>
          <p:cNvSpPr/>
          <p:nvPr/>
        </p:nvSpPr>
        <p:spPr>
          <a:xfrm>
            <a:off x="6751599" y="5042039"/>
            <a:ext cx="526757" cy="429288"/>
          </a:xfrm>
          <a:prstGeom prst="ellipse">
            <a:avLst/>
          </a:prstGeom>
          <a:solidFill>
            <a:srgbClr val="FFC000">
              <a:alpha val="54118"/>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86046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me_animation">
            <a:hlinkClick r:id="" action="ppaction://media"/>
            <a:extLst>
              <a:ext uri="{FF2B5EF4-FFF2-40B4-BE49-F238E27FC236}">
                <a16:creationId xmlns:a16="http://schemas.microsoft.com/office/drawing/2014/main" id="{96F2F623-74EE-004A-AE09-D491A77122F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350" y="3175"/>
            <a:ext cx="9144000" cy="6858000"/>
          </a:xfrm>
          <a:prstGeom prst="rect">
            <a:avLst/>
          </a:prstGeom>
        </p:spPr>
      </p:pic>
      <p:sp>
        <p:nvSpPr>
          <p:cNvPr id="10" name="Oval 9">
            <a:extLst>
              <a:ext uri="{FF2B5EF4-FFF2-40B4-BE49-F238E27FC236}">
                <a16:creationId xmlns:a16="http://schemas.microsoft.com/office/drawing/2014/main" id="{FD124F12-F743-5849-9A10-B7A0CA7BC74A}"/>
              </a:ext>
            </a:extLst>
          </p:cNvPr>
          <p:cNvSpPr/>
          <p:nvPr/>
        </p:nvSpPr>
        <p:spPr>
          <a:xfrm>
            <a:off x="4445600" y="1185705"/>
            <a:ext cx="526757" cy="429288"/>
          </a:xfrm>
          <a:prstGeom prst="ellipse">
            <a:avLst/>
          </a:prstGeom>
          <a:solidFill>
            <a:srgbClr val="FFC000">
              <a:alpha val="54118"/>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C541249-CBAC-6343-8E77-CB637A6336B8}"/>
              </a:ext>
            </a:extLst>
          </p:cNvPr>
          <p:cNvSpPr/>
          <p:nvPr/>
        </p:nvSpPr>
        <p:spPr>
          <a:xfrm>
            <a:off x="5564219" y="3073679"/>
            <a:ext cx="526757" cy="429288"/>
          </a:xfrm>
          <a:prstGeom prst="ellipse">
            <a:avLst/>
          </a:prstGeom>
          <a:solidFill>
            <a:srgbClr val="FFC000">
              <a:alpha val="54118"/>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2658FEF-402B-8F4D-BF93-BD41CE1CD28B}"/>
              </a:ext>
            </a:extLst>
          </p:cNvPr>
          <p:cNvSpPr/>
          <p:nvPr/>
        </p:nvSpPr>
        <p:spPr>
          <a:xfrm>
            <a:off x="6420004" y="5011894"/>
            <a:ext cx="526757" cy="429288"/>
          </a:xfrm>
          <a:prstGeom prst="ellipse">
            <a:avLst/>
          </a:prstGeom>
          <a:solidFill>
            <a:srgbClr val="FFC000">
              <a:alpha val="54118"/>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7A2094F0-2DF2-A546-94FB-263262076FC6}"/>
              </a:ext>
            </a:extLst>
          </p:cNvPr>
          <p:cNvPicPr>
            <a:picLocks noChangeAspect="1"/>
          </p:cNvPicPr>
          <p:nvPr/>
        </p:nvPicPr>
        <p:blipFill>
          <a:blip r:embed="rId6"/>
          <a:stretch>
            <a:fillRect/>
          </a:stretch>
        </p:blipFill>
        <p:spPr>
          <a:xfrm>
            <a:off x="1679401" y="1273175"/>
            <a:ext cx="6388100" cy="431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325641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000"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3"/>
                                        </p:tgtEl>
                                      </p:cBhvr>
                                    </p:animEffect>
                                    <p:set>
                                      <p:cBhvr>
                                        <p:cTn id="16" dur="1" fill="hold">
                                          <p:stCondLst>
                                            <p:cond delay="499"/>
                                          </p:stCondLst>
                                        </p:cTn>
                                        <p:tgtEl>
                                          <p:spTgt spid="13"/>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9" repeatCount="indefinite" fill="hold" display="0">
                  <p:stCondLst>
                    <p:cond delay="indefinite"/>
                  </p:stCondLst>
                </p:cTn>
                <p:tgtEl>
                  <p:spTgt spid="4"/>
                </p:tgtEl>
              </p:cMediaNode>
            </p:video>
            <p:seq concurrent="1" nextAc="seek">
              <p:cTn id="30" restart="whenNotActive" fill="hold" evtFilter="cancelBubble" nodeType="interactiveSeq">
                <p:stCondLst>
                  <p:cond evt="onClick" delay="0">
                    <p:tgtEl>
                      <p:spTgt spid="4"/>
                    </p:tgtEl>
                  </p:cond>
                </p:stCondLst>
                <p:endSync evt="end" delay="0">
                  <p:rtn val="all"/>
                </p:endSync>
                <p:childTnLst>
                  <p:par>
                    <p:cTn id="31" fill="hold">
                      <p:stCondLst>
                        <p:cond delay="0"/>
                      </p:stCondLst>
                      <p:childTnLst>
                        <p:par>
                          <p:cTn id="32" fill="hold">
                            <p:stCondLst>
                              <p:cond delay="0"/>
                            </p:stCondLst>
                            <p:childTnLst>
                              <p:par>
                                <p:cTn id="33" presetID="2" presetClass="mediacall" presetSubtype="0" fill="hold" nodeType="clickEffect">
                                  <p:stCondLst>
                                    <p:cond delay="0"/>
                                  </p:stCondLst>
                                  <p:childTnLst>
                                    <p:cmd type="call" cmd="togglePause">
                                      <p:cBhvr>
                                        <p:cTn id="34" dur="1" fill="hold"/>
                                        <p:tgtEl>
                                          <p:spTgt spid="4"/>
                                        </p:tgtEl>
                                      </p:cBhvr>
                                    </p:cmd>
                                  </p:childTnLst>
                                </p:cTn>
                              </p:par>
                            </p:childTnLst>
                          </p:cTn>
                        </p:par>
                      </p:childTnLst>
                    </p:cTn>
                  </p:par>
                </p:childTnLst>
              </p:cTn>
              <p:nextCondLst>
                <p:cond evt="onClick" delay="0">
                  <p:tgtEl>
                    <p:spTgt spid="4"/>
                  </p:tgtEl>
                </p:cond>
              </p:nextCondLst>
            </p:seq>
          </p:childTnLst>
        </p:cTn>
      </p:par>
    </p:tnLst>
    <p:bldLst>
      <p:bldP spid="10" grpId="0" animBg="1"/>
      <p:bldP spid="11" grpId="0" animBg="1"/>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EDA3BA-8B18-D84B-B8C3-F025321FC347}"/>
              </a:ext>
            </a:extLst>
          </p:cNvPr>
          <p:cNvPicPr>
            <a:picLocks noChangeAspect="1"/>
          </p:cNvPicPr>
          <p:nvPr/>
        </p:nvPicPr>
        <p:blipFill>
          <a:blip r:embed="rId3"/>
          <a:stretch>
            <a:fillRect/>
          </a:stretch>
        </p:blipFill>
        <p:spPr>
          <a:xfrm>
            <a:off x="0" y="39357"/>
            <a:ext cx="9144000" cy="6743488"/>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sp>
        <p:nvSpPr>
          <p:cNvPr id="5" name="TextBox 4">
            <a:extLst>
              <a:ext uri="{FF2B5EF4-FFF2-40B4-BE49-F238E27FC236}">
                <a16:creationId xmlns:a16="http://schemas.microsoft.com/office/drawing/2014/main" id="{E3C9A6BD-E08B-6F4C-92A5-CA3DA7C80FFB}"/>
              </a:ext>
            </a:extLst>
          </p:cNvPr>
          <p:cNvSpPr txBox="1"/>
          <p:nvPr/>
        </p:nvSpPr>
        <p:spPr>
          <a:xfrm rot="1718469">
            <a:off x="4425542" y="617024"/>
            <a:ext cx="4719529" cy="2308324"/>
          </a:xfrm>
          <a:prstGeom prst="rect">
            <a:avLst/>
          </a:prstGeom>
          <a:solidFill>
            <a:srgbClr val="404040">
              <a:alpha val="60000"/>
            </a:srgbClr>
          </a:solidFill>
        </p:spPr>
        <p:txBody>
          <a:bodyPr wrap="square" rtlCol="0">
            <a:spAutoFit/>
          </a:bodyPr>
          <a:lstStyle/>
          <a:p>
            <a:pPr algn="ctr"/>
            <a:r>
              <a:rPr lang="en-US" sz="7200" i="1" dirty="0">
                <a:solidFill>
                  <a:schemeClr val="bg1">
                    <a:lumMod val="85000"/>
                  </a:schemeClr>
                </a:solidFill>
              </a:rPr>
              <a:t>Work in progress!</a:t>
            </a:r>
            <a:endParaRPr lang="en-US" sz="7200" dirty="0">
              <a:solidFill>
                <a:schemeClr val="bg1">
                  <a:lumMod val="85000"/>
                </a:schemeClr>
              </a:solidFill>
            </a:endParaRPr>
          </a:p>
        </p:txBody>
      </p:sp>
    </p:spTree>
    <p:extLst>
      <p:ext uri="{BB962C8B-B14F-4D97-AF65-F5344CB8AC3E}">
        <p14:creationId xmlns:p14="http://schemas.microsoft.com/office/powerpoint/2010/main" val="113408890"/>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184580F-FF49-C446-AB42-68FF63AA44D0}"/>
              </a:ext>
            </a:extLst>
          </p:cNvPr>
          <p:cNvPicPr>
            <a:picLocks noChangeAspect="1"/>
          </p:cNvPicPr>
          <p:nvPr/>
        </p:nvPicPr>
        <p:blipFill>
          <a:blip r:embed="rId3"/>
          <a:stretch>
            <a:fillRect/>
          </a:stretch>
        </p:blipFill>
        <p:spPr>
          <a:xfrm>
            <a:off x="0" y="39357"/>
            <a:ext cx="9144000" cy="6743488"/>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sp>
        <p:nvSpPr>
          <p:cNvPr id="5" name="TextBox 4">
            <a:extLst>
              <a:ext uri="{FF2B5EF4-FFF2-40B4-BE49-F238E27FC236}">
                <a16:creationId xmlns:a16="http://schemas.microsoft.com/office/drawing/2014/main" id="{A9C1D369-6F22-9140-B579-388AA8E5D8FD}"/>
              </a:ext>
            </a:extLst>
          </p:cNvPr>
          <p:cNvSpPr txBox="1"/>
          <p:nvPr/>
        </p:nvSpPr>
        <p:spPr>
          <a:xfrm rot="1718469">
            <a:off x="4425542" y="617024"/>
            <a:ext cx="4719529" cy="2308324"/>
          </a:xfrm>
          <a:prstGeom prst="rect">
            <a:avLst/>
          </a:prstGeom>
          <a:solidFill>
            <a:srgbClr val="404040">
              <a:alpha val="60000"/>
            </a:srgbClr>
          </a:solidFill>
        </p:spPr>
        <p:txBody>
          <a:bodyPr wrap="square" rtlCol="0">
            <a:spAutoFit/>
          </a:bodyPr>
          <a:lstStyle/>
          <a:p>
            <a:pPr algn="ctr"/>
            <a:r>
              <a:rPr lang="en-US" sz="7200" i="1" dirty="0">
                <a:solidFill>
                  <a:schemeClr val="bg1">
                    <a:lumMod val="85000"/>
                  </a:schemeClr>
                </a:solidFill>
              </a:rPr>
              <a:t>Work in progress!</a:t>
            </a:r>
            <a:endParaRPr lang="en-US" sz="7200" dirty="0">
              <a:solidFill>
                <a:schemeClr val="bg1">
                  <a:lumMod val="85000"/>
                </a:schemeClr>
              </a:solidFill>
            </a:endParaRPr>
          </a:p>
        </p:txBody>
      </p:sp>
    </p:spTree>
    <p:extLst>
      <p:ext uri="{BB962C8B-B14F-4D97-AF65-F5344CB8AC3E}">
        <p14:creationId xmlns:p14="http://schemas.microsoft.com/office/powerpoint/2010/main" val="93651933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20365"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pic>
        <p:nvPicPr>
          <p:cNvPr id="5122" name="Picture 2" descr="The effect of buyer type and purchase price on Knoedler's profitability.">
            <a:extLst>
              <a:ext uri="{FF2B5EF4-FFF2-40B4-BE49-F238E27FC236}">
                <a16:creationId xmlns:a16="http://schemas.microsoft.com/office/drawing/2014/main" id="{3556D4D2-E5F7-094B-B7DE-54E812F4A3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800" y="556260"/>
            <a:ext cx="7660640" cy="5745480"/>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762155452"/>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91FF76A-61CD-1E4C-AD7B-1370823A8BC3}"/>
              </a:ext>
            </a:extLst>
          </p:cNvPr>
          <p:cNvPicPr>
            <a:picLocks noChangeAspect="1"/>
          </p:cNvPicPr>
          <p:nvPr/>
        </p:nvPicPr>
        <p:blipFill>
          <a:blip r:embed="rId3"/>
          <a:stretch>
            <a:fillRect/>
          </a:stretch>
        </p:blipFill>
        <p:spPr>
          <a:xfrm>
            <a:off x="0" y="0"/>
            <a:ext cx="9144000"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spTree>
    <p:extLst>
      <p:ext uri="{BB962C8B-B14F-4D97-AF65-F5344CB8AC3E}">
        <p14:creationId xmlns:p14="http://schemas.microsoft.com/office/powerpoint/2010/main" val="141390354"/>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E90DF78-08E0-E043-BCA7-8D74E73BE197}"/>
              </a:ext>
            </a:extLst>
          </p:cNvPr>
          <p:cNvPicPr>
            <a:picLocks noChangeAspect="1"/>
          </p:cNvPicPr>
          <p:nvPr/>
        </p:nvPicPr>
        <p:blipFill rotWithShape="1">
          <a:blip r:embed="rId3">
            <a:extLst/>
          </a:blip>
          <a:srcRect l="9259" r="9259"/>
          <a:stretch/>
        </p:blipFill>
        <p:spPr>
          <a:xfrm>
            <a:off x="0" y="0"/>
            <a:ext cx="9144000" cy="6858000"/>
          </a:xfrm>
          <a:prstGeom prst="rect">
            <a:avLst/>
          </a:prstGeom>
        </p:spPr>
      </p:pic>
      <p:sp>
        <p:nvSpPr>
          <p:cNvPr id="3" name="TextBox 2">
            <a:extLst>
              <a:ext uri="{FF2B5EF4-FFF2-40B4-BE49-F238E27FC236}">
                <a16:creationId xmlns:a16="http://schemas.microsoft.com/office/drawing/2014/main" id="{313979F3-34B1-1743-8AFE-1BC089F9C0B9}"/>
              </a:ext>
            </a:extLst>
          </p:cNvPr>
          <p:cNvSpPr txBox="1"/>
          <p:nvPr/>
        </p:nvSpPr>
        <p:spPr>
          <a:xfrm>
            <a:off x="614801" y="666422"/>
            <a:ext cx="7914397" cy="523220"/>
          </a:xfrm>
          <a:prstGeom prst="rect">
            <a:avLst/>
          </a:prstGeom>
          <a:solidFill>
            <a:srgbClr val="404040">
              <a:alpha val="58824"/>
            </a:srgbClr>
          </a:solidFill>
        </p:spPr>
        <p:txBody>
          <a:bodyPr wrap="square" rtlCol="0">
            <a:spAutoFit/>
          </a:bodyPr>
          <a:lstStyle/>
          <a:p>
            <a:pPr algn="ctr"/>
            <a:r>
              <a:rPr lang="en-US" sz="2800" i="1" dirty="0">
                <a:solidFill>
                  <a:schemeClr val="bg1">
                    <a:lumMod val="95000"/>
                  </a:schemeClr>
                </a:solidFill>
              </a:rPr>
              <a:t>How do we recover usable &amp; acceptable possibility?</a:t>
            </a:r>
          </a:p>
        </p:txBody>
      </p:sp>
      <p:sp>
        <p:nvSpPr>
          <p:cNvPr id="4" name="TextBox 3">
            <a:extLst>
              <a:ext uri="{FF2B5EF4-FFF2-40B4-BE49-F238E27FC236}">
                <a16:creationId xmlns:a16="http://schemas.microsoft.com/office/drawing/2014/main" id="{0141CD0F-0C61-CA49-9787-4F25F0386031}"/>
              </a:ext>
            </a:extLst>
          </p:cNvPr>
          <p:cNvSpPr txBox="1"/>
          <p:nvPr/>
        </p:nvSpPr>
        <p:spPr>
          <a:xfrm>
            <a:off x="2012979" y="1859339"/>
            <a:ext cx="5118040" cy="4001095"/>
          </a:xfrm>
          <a:prstGeom prst="rect">
            <a:avLst/>
          </a:prstGeom>
          <a:solidFill>
            <a:srgbClr val="404040">
              <a:alpha val="58824"/>
            </a:srgbClr>
          </a:solidFill>
        </p:spPr>
        <p:txBody>
          <a:bodyPr wrap="square" rtlCol="0">
            <a:spAutoFit/>
          </a:bodyPr>
          <a:lstStyle/>
          <a:p>
            <a:pPr marL="457200" indent="-457200">
              <a:spcAft>
                <a:spcPts val="1800"/>
              </a:spcAft>
              <a:buFont typeface="Arial" panose="020B0604020202020204" pitchFamily="34" charset="0"/>
              <a:buChar char="•"/>
            </a:pPr>
            <a:r>
              <a:rPr lang="en-US" sz="2800" i="1" dirty="0">
                <a:solidFill>
                  <a:schemeClr val="bg1">
                    <a:lumMod val="95000"/>
                  </a:schemeClr>
                </a:solidFill>
              </a:rPr>
              <a:t>Ground simulations in common sense – simple is better than clever</a:t>
            </a:r>
          </a:p>
          <a:p>
            <a:pPr marL="457200" indent="-457200">
              <a:spcAft>
                <a:spcPts val="1800"/>
              </a:spcAft>
              <a:buFont typeface="Arial" panose="020B0604020202020204" pitchFamily="34" charset="0"/>
              <a:buChar char="•"/>
            </a:pPr>
            <a:r>
              <a:rPr lang="en-US" sz="2800" i="1" dirty="0">
                <a:solidFill>
                  <a:schemeClr val="bg1">
                    <a:lumMod val="95000"/>
                  </a:schemeClr>
                </a:solidFill>
              </a:rPr>
              <a:t>Make the process </a:t>
            </a:r>
            <a:r>
              <a:rPr lang="en-US" sz="2800" b="1" i="1" dirty="0">
                <a:solidFill>
                  <a:schemeClr val="bg1">
                    <a:lumMod val="95000"/>
                  </a:schemeClr>
                </a:solidFill>
              </a:rPr>
              <a:t>visual - </a:t>
            </a:r>
            <a:r>
              <a:rPr lang="en-US" sz="2800" i="1" dirty="0">
                <a:solidFill>
                  <a:schemeClr val="bg1">
                    <a:lumMod val="95000"/>
                  </a:schemeClr>
                </a:solidFill>
              </a:rPr>
              <a:t>show multiples/replicates when possible</a:t>
            </a:r>
          </a:p>
          <a:p>
            <a:pPr marL="457200" indent="-457200">
              <a:spcAft>
                <a:spcPts val="1800"/>
              </a:spcAft>
              <a:buFont typeface="Arial" panose="020B0604020202020204" pitchFamily="34" charset="0"/>
              <a:buChar char="•"/>
            </a:pPr>
            <a:r>
              <a:rPr lang="en-US" sz="2800" i="1" dirty="0">
                <a:solidFill>
                  <a:schemeClr val="bg1">
                    <a:lumMod val="95000"/>
                  </a:schemeClr>
                </a:solidFill>
              </a:rPr>
              <a:t>Demonstrate that assumptions can be modified</a:t>
            </a:r>
          </a:p>
        </p:txBody>
      </p:sp>
      <p:sp>
        <p:nvSpPr>
          <p:cNvPr id="6" name="TextBox 5">
            <a:extLst>
              <a:ext uri="{FF2B5EF4-FFF2-40B4-BE49-F238E27FC236}">
                <a16:creationId xmlns:a16="http://schemas.microsoft.com/office/drawing/2014/main" id="{FD14F438-910E-C54C-9A48-135C91E42610}"/>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spTree>
    <p:extLst>
      <p:ext uri="{BB962C8B-B14F-4D97-AF65-F5344CB8AC3E}">
        <p14:creationId xmlns:p14="http://schemas.microsoft.com/office/powerpoint/2010/main" val="16200432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fade">
                                      <p:cBhvr>
                                        <p:cTn id="2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128907A-C051-464B-A95E-652A7E67900E}"/>
              </a:ext>
            </a:extLst>
          </p:cNvPr>
          <p:cNvPicPr>
            <a:picLocks noChangeAspect="1"/>
          </p:cNvPicPr>
          <p:nvPr/>
        </p:nvPicPr>
        <p:blipFill rotWithShape="1">
          <a:blip r:embed="rId3">
            <a:extLst/>
          </a:blip>
          <a:srcRect l="9259" r="9259"/>
          <a:stretch/>
        </p:blipFill>
        <p:spPr>
          <a:xfrm>
            <a:off x="0" y="0"/>
            <a:ext cx="9144000" cy="6858000"/>
          </a:xfrm>
          <a:prstGeom prst="rect">
            <a:avLst/>
          </a:prstGeom>
        </p:spPr>
      </p:pic>
      <p:sp>
        <p:nvSpPr>
          <p:cNvPr id="3" name="TextBox 2">
            <a:extLst>
              <a:ext uri="{FF2B5EF4-FFF2-40B4-BE49-F238E27FC236}">
                <a16:creationId xmlns:a16="http://schemas.microsoft.com/office/drawing/2014/main" id="{313979F3-34B1-1743-8AFE-1BC089F9C0B9}"/>
              </a:ext>
            </a:extLst>
          </p:cNvPr>
          <p:cNvSpPr txBox="1"/>
          <p:nvPr/>
        </p:nvSpPr>
        <p:spPr>
          <a:xfrm>
            <a:off x="614801" y="522867"/>
            <a:ext cx="7914397" cy="523220"/>
          </a:xfrm>
          <a:prstGeom prst="rect">
            <a:avLst/>
          </a:prstGeom>
          <a:solidFill>
            <a:srgbClr val="404040">
              <a:alpha val="58824"/>
            </a:srgbClr>
          </a:solidFill>
        </p:spPr>
        <p:txBody>
          <a:bodyPr wrap="square" rtlCol="0">
            <a:spAutoFit/>
          </a:bodyPr>
          <a:lstStyle/>
          <a:p>
            <a:pPr algn="ctr"/>
            <a:r>
              <a:rPr lang="en-US" sz="2800" i="1" dirty="0">
                <a:solidFill>
                  <a:schemeClr val="bg1">
                    <a:lumMod val="95000"/>
                  </a:schemeClr>
                </a:solidFill>
              </a:rPr>
              <a:t>Thank you!</a:t>
            </a:r>
          </a:p>
        </p:txBody>
      </p:sp>
      <p:sp>
        <p:nvSpPr>
          <p:cNvPr id="7" name="TextBox 6">
            <a:extLst>
              <a:ext uri="{FF2B5EF4-FFF2-40B4-BE49-F238E27FC236}">
                <a16:creationId xmlns:a16="http://schemas.microsoft.com/office/drawing/2014/main" id="{25E94065-8C46-FD40-B5FB-8CB24543FEF0}"/>
              </a:ext>
            </a:extLst>
          </p:cNvPr>
          <p:cNvSpPr txBox="1"/>
          <p:nvPr/>
        </p:nvSpPr>
        <p:spPr>
          <a:xfrm>
            <a:off x="614801" y="1363112"/>
            <a:ext cx="7914397" cy="1384995"/>
          </a:xfrm>
          <a:prstGeom prst="rect">
            <a:avLst/>
          </a:prstGeom>
          <a:solidFill>
            <a:srgbClr val="404040">
              <a:alpha val="58824"/>
            </a:srgbClr>
          </a:solidFill>
        </p:spPr>
        <p:txBody>
          <a:bodyPr wrap="square" rtlCol="0">
            <a:spAutoFit/>
          </a:bodyPr>
          <a:lstStyle/>
          <a:p>
            <a:pPr algn="ctr"/>
            <a:r>
              <a:rPr lang="en-US" sz="2800" b="1" dirty="0">
                <a:solidFill>
                  <a:schemeClr val="bg1">
                    <a:lumMod val="95000"/>
                  </a:schemeClr>
                </a:solidFill>
              </a:rPr>
              <a:t>Matthew Lincoln (@</a:t>
            </a:r>
            <a:r>
              <a:rPr lang="en-US" sz="2800" b="1" dirty="0" err="1">
                <a:solidFill>
                  <a:schemeClr val="bg1">
                    <a:lumMod val="95000"/>
                  </a:schemeClr>
                </a:solidFill>
              </a:rPr>
              <a:t>matthewdlincoln</a:t>
            </a:r>
            <a:r>
              <a:rPr lang="en-US" sz="2800" b="1" dirty="0">
                <a:solidFill>
                  <a:schemeClr val="bg1">
                    <a:lumMod val="95000"/>
                  </a:schemeClr>
                </a:solidFill>
              </a:rPr>
              <a:t>)</a:t>
            </a:r>
          </a:p>
          <a:p>
            <a:pPr algn="ctr"/>
            <a:r>
              <a:rPr lang="en-US" sz="2800" dirty="0">
                <a:solidFill>
                  <a:schemeClr val="bg1">
                    <a:lumMod val="95000"/>
                  </a:schemeClr>
                </a:solidFill>
              </a:rPr>
              <a:t>Sandra van </a:t>
            </a:r>
            <a:r>
              <a:rPr lang="en-US" sz="2800" dirty="0" err="1">
                <a:solidFill>
                  <a:schemeClr val="bg1">
                    <a:lumMod val="95000"/>
                  </a:schemeClr>
                </a:solidFill>
              </a:rPr>
              <a:t>Ginhoven</a:t>
            </a:r>
            <a:endParaRPr lang="en-US" sz="2800" dirty="0">
              <a:solidFill>
                <a:schemeClr val="bg1">
                  <a:lumMod val="95000"/>
                </a:schemeClr>
              </a:solidFill>
            </a:endParaRPr>
          </a:p>
          <a:p>
            <a:pPr algn="ctr"/>
            <a:r>
              <a:rPr lang="en-US" sz="2800" dirty="0">
                <a:solidFill>
                  <a:schemeClr val="bg1">
                    <a:lumMod val="95000"/>
                  </a:schemeClr>
                </a:solidFill>
              </a:rPr>
              <a:t>Getty Research Institute, Los Angeles</a:t>
            </a:r>
          </a:p>
        </p:txBody>
      </p:sp>
      <p:sp>
        <p:nvSpPr>
          <p:cNvPr id="8" name="TextBox 7">
            <a:extLst>
              <a:ext uri="{FF2B5EF4-FFF2-40B4-BE49-F238E27FC236}">
                <a16:creationId xmlns:a16="http://schemas.microsoft.com/office/drawing/2014/main" id="{CA28D356-EC7B-0A43-8712-4B4CE057EC63}"/>
              </a:ext>
            </a:extLst>
          </p:cNvPr>
          <p:cNvSpPr txBox="1"/>
          <p:nvPr/>
        </p:nvSpPr>
        <p:spPr>
          <a:xfrm>
            <a:off x="556968" y="4105189"/>
            <a:ext cx="8028232" cy="2308324"/>
          </a:xfrm>
          <a:prstGeom prst="rect">
            <a:avLst/>
          </a:prstGeom>
          <a:solidFill>
            <a:srgbClr val="404040">
              <a:alpha val="58824"/>
            </a:srgbClr>
          </a:solidFill>
        </p:spPr>
        <p:txBody>
          <a:bodyPr wrap="square" numCol="2" rtlCol="0">
            <a:spAutoFit/>
          </a:bodyPr>
          <a:lstStyle/>
          <a:p>
            <a:pPr marL="342900" indent="-342900">
              <a:buFont typeface="Arial" panose="020B0604020202020204" pitchFamily="34" charset="0"/>
              <a:buChar char="•"/>
            </a:pPr>
            <a:r>
              <a:rPr lang="en-US" sz="1600" dirty="0">
                <a:solidFill>
                  <a:schemeClr val="bg1">
                    <a:lumMod val="95000"/>
                  </a:schemeClr>
                </a:solidFill>
              </a:rPr>
              <a:t>Jacquelyn Clements (research assistant)</a:t>
            </a:r>
          </a:p>
          <a:p>
            <a:pPr marL="342900" indent="-342900">
              <a:buFont typeface="Arial" panose="020B0604020202020204" pitchFamily="34" charset="0"/>
              <a:buChar char="•"/>
            </a:pPr>
            <a:r>
              <a:rPr lang="en-US" sz="1600" dirty="0">
                <a:solidFill>
                  <a:schemeClr val="bg1">
                    <a:lumMod val="95000"/>
                  </a:schemeClr>
                </a:solidFill>
              </a:rPr>
              <a:t>Ruth </a:t>
            </a:r>
            <a:r>
              <a:rPr lang="en-US" sz="1600" dirty="0" err="1">
                <a:solidFill>
                  <a:schemeClr val="bg1">
                    <a:lumMod val="95000"/>
                  </a:schemeClr>
                </a:solidFill>
              </a:rPr>
              <a:t>Cuadra</a:t>
            </a:r>
            <a:r>
              <a:rPr lang="en-US" sz="1600" dirty="0">
                <a:solidFill>
                  <a:schemeClr val="bg1">
                    <a:lumMod val="95000"/>
                  </a:schemeClr>
                </a:solidFill>
              </a:rPr>
              <a:t> (database administrator)</a:t>
            </a:r>
          </a:p>
          <a:p>
            <a:pPr marL="342900" indent="-342900">
              <a:buFont typeface="Arial" panose="020B0604020202020204" pitchFamily="34" charset="0"/>
              <a:buChar char="•"/>
            </a:pPr>
            <a:r>
              <a:rPr lang="en-US" sz="1600" dirty="0">
                <a:solidFill>
                  <a:schemeClr val="bg1">
                    <a:lumMod val="95000"/>
                  </a:schemeClr>
                </a:solidFill>
              </a:rPr>
              <a:t>Kelly Davis (editor)</a:t>
            </a:r>
          </a:p>
          <a:p>
            <a:pPr marL="342900" indent="-342900">
              <a:buFont typeface="Arial" panose="020B0604020202020204" pitchFamily="34" charset="0"/>
              <a:buChar char="•"/>
            </a:pPr>
            <a:r>
              <a:rPr lang="en-US" sz="1600" dirty="0">
                <a:solidFill>
                  <a:schemeClr val="bg1">
                    <a:lumMod val="95000"/>
                  </a:schemeClr>
                </a:solidFill>
              </a:rPr>
              <a:t>Anna </a:t>
            </a:r>
            <a:r>
              <a:rPr lang="en-US" sz="1600" dirty="0" err="1">
                <a:solidFill>
                  <a:schemeClr val="bg1">
                    <a:lumMod val="95000"/>
                  </a:schemeClr>
                </a:solidFill>
              </a:rPr>
              <a:t>Sones</a:t>
            </a:r>
            <a:r>
              <a:rPr lang="en-US" sz="1600" dirty="0">
                <a:solidFill>
                  <a:schemeClr val="bg1">
                    <a:lumMod val="95000"/>
                  </a:schemeClr>
                </a:solidFill>
              </a:rPr>
              <a:t> (editor)</a:t>
            </a:r>
          </a:p>
          <a:p>
            <a:pPr marL="342900" indent="-342900">
              <a:buFont typeface="Arial" panose="020B0604020202020204" pitchFamily="34" charset="0"/>
              <a:buChar char="•"/>
            </a:pPr>
            <a:r>
              <a:rPr lang="en-US" sz="1600" dirty="0">
                <a:solidFill>
                  <a:schemeClr val="bg1">
                    <a:lumMod val="95000"/>
                  </a:schemeClr>
                </a:solidFill>
              </a:rPr>
              <a:t>Eric </a:t>
            </a:r>
            <a:r>
              <a:rPr lang="en-US" sz="1600" dirty="0" err="1">
                <a:solidFill>
                  <a:schemeClr val="bg1">
                    <a:lumMod val="95000"/>
                  </a:schemeClr>
                </a:solidFill>
              </a:rPr>
              <a:t>Hormell</a:t>
            </a:r>
            <a:r>
              <a:rPr lang="en-US" sz="1600" dirty="0">
                <a:solidFill>
                  <a:schemeClr val="bg1">
                    <a:lumMod val="95000"/>
                  </a:schemeClr>
                </a:solidFill>
              </a:rPr>
              <a:t> (editor)</a:t>
            </a:r>
          </a:p>
          <a:p>
            <a:pPr marL="342900" indent="-342900">
              <a:buFont typeface="Arial" panose="020B0604020202020204" pitchFamily="34" charset="0"/>
              <a:buChar char="•"/>
            </a:pPr>
            <a:r>
              <a:rPr lang="en-US" sz="1600" dirty="0">
                <a:solidFill>
                  <a:schemeClr val="bg1">
                    <a:lumMod val="95000"/>
                  </a:schemeClr>
                </a:solidFill>
              </a:rPr>
              <a:t>Kelsey Garrison (editor)</a:t>
            </a:r>
          </a:p>
          <a:p>
            <a:pPr marL="342900" indent="-342900">
              <a:buFont typeface="Arial" panose="020B0604020202020204" pitchFamily="34" charset="0"/>
              <a:buChar char="•"/>
            </a:pPr>
            <a:r>
              <a:rPr lang="en-US" sz="1600" dirty="0">
                <a:solidFill>
                  <a:schemeClr val="bg1">
                    <a:lumMod val="95000"/>
                  </a:schemeClr>
                </a:solidFill>
              </a:rPr>
              <a:t>Sally McKay (special collections)</a:t>
            </a:r>
          </a:p>
          <a:p>
            <a:pPr marL="342900" indent="-342900">
              <a:buFont typeface="Arial" panose="020B0604020202020204" pitchFamily="34" charset="0"/>
              <a:buChar char="•"/>
            </a:pPr>
            <a:r>
              <a:rPr lang="en-US" sz="1600" dirty="0">
                <a:solidFill>
                  <a:schemeClr val="bg1">
                    <a:lumMod val="95000"/>
                  </a:schemeClr>
                </a:solidFill>
              </a:rPr>
              <a:t>Melissa Gill (project manager)</a:t>
            </a:r>
          </a:p>
          <a:p>
            <a:pPr marL="342900" indent="-342900">
              <a:buFont typeface="Arial" panose="020B0604020202020204" pitchFamily="34" charset="0"/>
              <a:buChar char="•"/>
            </a:pPr>
            <a:r>
              <a:rPr lang="en-US" sz="1600" dirty="0">
                <a:solidFill>
                  <a:schemeClr val="bg1">
                    <a:lumMod val="95000"/>
                  </a:schemeClr>
                </a:solidFill>
              </a:rPr>
              <a:t>Emily Pugh (project co-director)</a:t>
            </a:r>
          </a:p>
          <a:p>
            <a:pPr marL="342900" indent="-342900">
              <a:buFont typeface="Arial" panose="020B0604020202020204" pitchFamily="34" charset="0"/>
              <a:buChar char="•"/>
            </a:pPr>
            <a:r>
              <a:rPr lang="en-US" sz="1600" dirty="0">
                <a:solidFill>
                  <a:schemeClr val="bg1">
                    <a:lumMod val="95000"/>
                  </a:schemeClr>
                </a:solidFill>
              </a:rPr>
              <a:t>Lily </a:t>
            </a:r>
            <a:r>
              <a:rPr lang="en-US" sz="1600" dirty="0" err="1">
                <a:solidFill>
                  <a:schemeClr val="bg1">
                    <a:lumMod val="95000"/>
                  </a:schemeClr>
                </a:solidFill>
              </a:rPr>
              <a:t>Pregill</a:t>
            </a:r>
            <a:r>
              <a:rPr lang="en-US" sz="1600" dirty="0">
                <a:solidFill>
                  <a:schemeClr val="bg1">
                    <a:lumMod val="95000"/>
                  </a:schemeClr>
                </a:solidFill>
              </a:rPr>
              <a:t> (project co-director)</a:t>
            </a:r>
          </a:p>
          <a:p>
            <a:pPr marL="342900" indent="-342900">
              <a:buFont typeface="Arial" panose="020B0604020202020204" pitchFamily="34" charset="0"/>
              <a:buChar char="•"/>
            </a:pPr>
            <a:r>
              <a:rPr lang="en-US" sz="1600" dirty="0">
                <a:solidFill>
                  <a:schemeClr val="bg1">
                    <a:lumMod val="95000"/>
                  </a:schemeClr>
                </a:solidFill>
              </a:rPr>
              <a:t>Joshua Gomez (Sr. software engineer)</a:t>
            </a:r>
          </a:p>
          <a:p>
            <a:pPr marL="342900" indent="-342900">
              <a:buFont typeface="Arial" panose="020B0604020202020204" pitchFamily="34" charset="0"/>
              <a:buChar char="•"/>
            </a:pPr>
            <a:r>
              <a:rPr lang="en-US" sz="1600" dirty="0">
                <a:solidFill>
                  <a:schemeClr val="bg1">
                    <a:lumMod val="95000"/>
                  </a:schemeClr>
                </a:solidFill>
              </a:rPr>
              <a:t>Nathan Lomeli  (software engineer)</a:t>
            </a:r>
          </a:p>
          <a:p>
            <a:pPr marL="342900" indent="-342900">
              <a:buFont typeface="Arial" panose="020B0604020202020204" pitchFamily="34" charset="0"/>
              <a:buChar char="•"/>
            </a:pPr>
            <a:r>
              <a:rPr lang="en-US" sz="1600" dirty="0" err="1">
                <a:solidFill>
                  <a:schemeClr val="bg1">
                    <a:lumMod val="95000"/>
                  </a:schemeClr>
                </a:solidFill>
              </a:rPr>
              <a:t>Rit</a:t>
            </a:r>
            <a:r>
              <a:rPr lang="en-US" sz="1600" dirty="0">
                <a:solidFill>
                  <a:schemeClr val="bg1">
                    <a:lumMod val="95000"/>
                  </a:schemeClr>
                </a:solidFill>
              </a:rPr>
              <a:t> Li (software engineer)</a:t>
            </a:r>
          </a:p>
          <a:p>
            <a:pPr marL="342900" indent="-342900">
              <a:buFont typeface="Arial" panose="020B0604020202020204" pitchFamily="34" charset="0"/>
              <a:buChar char="•"/>
            </a:pPr>
            <a:r>
              <a:rPr lang="en-US" sz="1600" dirty="0" err="1">
                <a:solidFill>
                  <a:schemeClr val="bg1">
                    <a:lumMod val="95000"/>
                  </a:schemeClr>
                </a:solidFill>
              </a:rPr>
              <a:t>Alyx</a:t>
            </a:r>
            <a:r>
              <a:rPr lang="en-US" sz="1600" dirty="0">
                <a:solidFill>
                  <a:schemeClr val="bg1">
                    <a:lumMod val="95000"/>
                  </a:schemeClr>
                </a:solidFill>
              </a:rPr>
              <a:t> Rosetti (software engineer)</a:t>
            </a:r>
          </a:p>
          <a:p>
            <a:pPr marL="342900" indent="-342900">
              <a:buFont typeface="Arial" panose="020B0604020202020204" pitchFamily="34" charset="0"/>
              <a:buChar char="•"/>
            </a:pPr>
            <a:r>
              <a:rPr lang="en-US" sz="1600" dirty="0">
                <a:solidFill>
                  <a:schemeClr val="bg1">
                    <a:lumMod val="95000"/>
                  </a:schemeClr>
                </a:solidFill>
              </a:rPr>
              <a:t>Kristen Carter (UX designer)</a:t>
            </a:r>
          </a:p>
          <a:p>
            <a:pPr marL="342900" indent="-342900">
              <a:buFont typeface="Arial" panose="020B0604020202020204" pitchFamily="34" charset="0"/>
              <a:buChar char="•"/>
            </a:pPr>
            <a:r>
              <a:rPr lang="en-US" sz="1600" dirty="0">
                <a:solidFill>
                  <a:schemeClr val="bg1">
                    <a:lumMod val="95000"/>
                  </a:schemeClr>
                </a:solidFill>
              </a:rPr>
              <a:t>Uma Nair (content specialist)</a:t>
            </a:r>
          </a:p>
          <a:p>
            <a:pPr marL="342900" indent="-342900">
              <a:buFont typeface="Arial" panose="020B0604020202020204" pitchFamily="34" charset="0"/>
              <a:buChar char="•"/>
            </a:pPr>
            <a:r>
              <a:rPr lang="en-US" sz="1600" dirty="0">
                <a:solidFill>
                  <a:schemeClr val="bg1">
                    <a:lumMod val="95000"/>
                  </a:schemeClr>
                </a:solidFill>
              </a:rPr>
              <a:t>Rob Sanderson (semantic architect)</a:t>
            </a:r>
          </a:p>
          <a:p>
            <a:pPr marL="342900" indent="-342900">
              <a:buFont typeface="Arial" panose="020B0604020202020204" pitchFamily="34" charset="0"/>
              <a:buChar char="•"/>
            </a:pPr>
            <a:r>
              <a:rPr lang="en-US" sz="1600" dirty="0">
                <a:solidFill>
                  <a:schemeClr val="bg1">
                    <a:lumMod val="95000"/>
                  </a:schemeClr>
                </a:solidFill>
              </a:rPr>
              <a:t>David Newbury (software architect)</a:t>
            </a:r>
          </a:p>
        </p:txBody>
      </p:sp>
      <p:sp>
        <p:nvSpPr>
          <p:cNvPr id="9" name="Rectangle 8">
            <a:extLst>
              <a:ext uri="{FF2B5EF4-FFF2-40B4-BE49-F238E27FC236}">
                <a16:creationId xmlns:a16="http://schemas.microsoft.com/office/drawing/2014/main" id="{E9A3A064-C6A7-4D4E-8541-42D89CC90FA3}"/>
              </a:ext>
            </a:extLst>
          </p:cNvPr>
          <p:cNvSpPr/>
          <p:nvPr/>
        </p:nvSpPr>
        <p:spPr>
          <a:xfrm>
            <a:off x="1907539" y="3705079"/>
            <a:ext cx="5328921" cy="400110"/>
          </a:xfrm>
          <a:prstGeom prst="rect">
            <a:avLst/>
          </a:prstGeom>
          <a:solidFill>
            <a:schemeClr val="tx1">
              <a:lumMod val="75000"/>
              <a:lumOff val="25000"/>
              <a:alpha val="58000"/>
            </a:schemeClr>
          </a:solidFill>
        </p:spPr>
        <p:txBody>
          <a:bodyPr wrap="square">
            <a:spAutoFit/>
          </a:bodyPr>
          <a:lstStyle/>
          <a:p>
            <a:pPr algn="ctr"/>
            <a:r>
              <a:rPr lang="en-US" sz="2000" dirty="0">
                <a:solidFill>
                  <a:schemeClr val="bg1">
                    <a:lumMod val="95000"/>
                  </a:schemeClr>
                </a:solidFill>
              </a:rPr>
              <a:t>Getty Provenance Index Remodel project team:</a:t>
            </a:r>
          </a:p>
        </p:txBody>
      </p:sp>
      <p:sp>
        <p:nvSpPr>
          <p:cNvPr id="10" name="TextBox 9">
            <a:extLst>
              <a:ext uri="{FF2B5EF4-FFF2-40B4-BE49-F238E27FC236}">
                <a16:creationId xmlns:a16="http://schemas.microsoft.com/office/drawing/2014/main" id="{B2DF4221-5FCB-2242-9856-90863D32AB68}"/>
              </a:ext>
            </a:extLst>
          </p:cNvPr>
          <p:cNvSpPr txBox="1"/>
          <p:nvPr/>
        </p:nvSpPr>
        <p:spPr>
          <a:xfrm>
            <a:off x="1738448" y="6413513"/>
            <a:ext cx="5665270" cy="369332"/>
          </a:xfrm>
          <a:prstGeom prst="rect">
            <a:avLst/>
          </a:prstGeom>
          <a:solidFill>
            <a:srgbClr val="404040">
              <a:alpha val="60000"/>
            </a:srgbClr>
          </a:solidFill>
        </p:spPr>
        <p:txBody>
          <a:bodyPr wrap="none" rtlCol="0">
            <a:spAutoFit/>
          </a:bodyPr>
          <a:lstStyle/>
          <a:p>
            <a:pPr algn="ctr"/>
            <a:r>
              <a:rPr lang="en-US" i="1" dirty="0">
                <a:solidFill>
                  <a:schemeClr val="bg1">
                    <a:lumMod val="95000"/>
                  </a:schemeClr>
                </a:solidFill>
              </a:rPr>
              <a:t>Supported by a grant from the Samuel H. Kress Foundation</a:t>
            </a:r>
            <a:endParaRPr lang="en-US" dirty="0">
              <a:solidFill>
                <a:schemeClr val="bg1">
                  <a:lumMod val="95000"/>
                </a:schemeClr>
              </a:solidFill>
            </a:endParaRPr>
          </a:p>
        </p:txBody>
      </p:sp>
    </p:spTree>
    <p:extLst>
      <p:ext uri="{BB962C8B-B14F-4D97-AF65-F5344CB8AC3E}">
        <p14:creationId xmlns:p14="http://schemas.microsoft.com/office/powerpoint/2010/main" val="133766408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stretch>
            <a:fillRect/>
          </a:stretch>
        </p:blipFill>
        <p:spPr>
          <a:xfrm>
            <a:off x="-20365"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85000"/>
                  </a:schemeClr>
                </a:solidFill>
              </a:rPr>
              <a:t>@</a:t>
            </a:r>
            <a:r>
              <a:rPr lang="en-US" i="1" dirty="0" err="1">
                <a:solidFill>
                  <a:schemeClr val="bg1">
                    <a:lumMod val="85000"/>
                  </a:schemeClr>
                </a:solidFill>
              </a:rPr>
              <a:t>matthewdlincoln</a:t>
            </a:r>
            <a:endParaRPr lang="en-US" dirty="0">
              <a:solidFill>
                <a:schemeClr val="bg1">
                  <a:lumMod val="85000"/>
                </a:schemeClr>
              </a:solidFill>
            </a:endParaRPr>
          </a:p>
        </p:txBody>
      </p:sp>
      <p:sp>
        <p:nvSpPr>
          <p:cNvPr id="7" name="TextBox 6">
            <a:extLst>
              <a:ext uri="{FF2B5EF4-FFF2-40B4-BE49-F238E27FC236}">
                <a16:creationId xmlns:a16="http://schemas.microsoft.com/office/drawing/2014/main" id="{88B41F6F-E69A-E445-A118-13F93C7A23CC}"/>
              </a:ext>
            </a:extLst>
          </p:cNvPr>
          <p:cNvSpPr txBox="1"/>
          <p:nvPr/>
        </p:nvSpPr>
        <p:spPr>
          <a:xfrm>
            <a:off x="5866544" y="380870"/>
            <a:ext cx="2705524" cy="954770"/>
          </a:xfrm>
          <a:prstGeom prst="rect">
            <a:avLst/>
          </a:prstGeom>
          <a:solidFill>
            <a:srgbClr val="404040">
              <a:alpha val="60000"/>
            </a:srgbClr>
          </a:solidFill>
        </p:spPr>
        <p:txBody>
          <a:bodyPr wrap="square" rtlCol="0">
            <a:spAutoFit/>
          </a:bodyPr>
          <a:lstStyle/>
          <a:p>
            <a:pPr algn="r"/>
            <a:r>
              <a:rPr lang="en-US" i="1" dirty="0">
                <a:solidFill>
                  <a:schemeClr val="bg1">
                    <a:lumMod val="95000"/>
                  </a:schemeClr>
                </a:solidFill>
              </a:rPr>
              <a:t>M. Knoedler &amp; Co. Records, stock book 1, page 138. Getty Research Institute</a:t>
            </a:r>
            <a:endParaRPr lang="en-US" dirty="0">
              <a:solidFill>
                <a:schemeClr val="bg1">
                  <a:lumMod val="95000"/>
                </a:schemeClr>
              </a:solidFill>
            </a:endParaRPr>
          </a:p>
        </p:txBody>
      </p:sp>
    </p:spTree>
    <p:extLst>
      <p:ext uri="{BB962C8B-B14F-4D97-AF65-F5344CB8AC3E}">
        <p14:creationId xmlns:p14="http://schemas.microsoft.com/office/powerpoint/2010/main" val="396799938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20548"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95000"/>
                  </a:schemeClr>
                </a:solidFill>
              </a:rPr>
              <a:t>@</a:t>
            </a:r>
            <a:r>
              <a:rPr lang="en-US" i="1" dirty="0" err="1">
                <a:solidFill>
                  <a:schemeClr val="bg1">
                    <a:lumMod val="95000"/>
                  </a:schemeClr>
                </a:solidFill>
              </a:rPr>
              <a:t>matthewdlincoln</a:t>
            </a:r>
            <a:endParaRPr lang="en-US" dirty="0">
              <a:solidFill>
                <a:schemeClr val="bg1">
                  <a:lumMod val="9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3083249256"/>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r>
                        <a:rPr lang="en-US" sz="2400" dirty="0">
                          <a:latin typeface="Helvetica" pitchFamily="2" charset="0"/>
                        </a:rPr>
                        <a:t>00</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dirty="0">
                          <a:latin typeface="Helvetica" pitchFamily="2" charset="0"/>
                        </a:rPr>
                        <a:t>0000</a:t>
                      </a:r>
                    </a:p>
                  </a:txBody>
                  <a:tcPr anchor="ct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dirty="0">
                          <a:latin typeface="Helvetica" pitchFamily="2" charset="0"/>
                        </a:rPr>
                        <a:t>00</a:t>
                      </a:r>
                    </a:p>
                  </a:txBody>
                  <a:tcPr anchor="ctr"/>
                </a:tc>
                <a:tc>
                  <a:txBody>
                    <a:bodyPr/>
                    <a:lstStyle/>
                    <a:p>
                      <a:r>
                        <a:rPr lang="en-US" sz="2400" dirty="0">
                          <a:latin typeface="Helvetica" pitchFamily="2" charset="0"/>
                        </a:rPr>
                        <a:t>00</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spTree>
    <p:extLst>
      <p:ext uri="{BB962C8B-B14F-4D97-AF65-F5344CB8AC3E}">
        <p14:creationId xmlns:p14="http://schemas.microsoft.com/office/powerpoint/2010/main" val="41820887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20365"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95000"/>
                  </a:schemeClr>
                </a:solidFill>
              </a:rPr>
              <a:t>@</a:t>
            </a:r>
            <a:r>
              <a:rPr lang="en-US" i="1" dirty="0" err="1">
                <a:solidFill>
                  <a:schemeClr val="bg1">
                    <a:lumMod val="95000"/>
                  </a:schemeClr>
                </a:solidFill>
              </a:rPr>
              <a:t>matthewdlincoln</a:t>
            </a:r>
            <a:endParaRPr lang="en-US" dirty="0">
              <a:solidFill>
                <a:schemeClr val="bg1">
                  <a:lumMod val="95000"/>
                </a:schemeClr>
              </a:solidFill>
            </a:endParaRPr>
          </a:p>
        </p:txBody>
      </p:sp>
      <p:graphicFrame>
        <p:nvGraphicFramePr>
          <p:cNvPr id="2" name="Table 1">
            <a:extLst>
              <a:ext uri="{FF2B5EF4-FFF2-40B4-BE49-F238E27FC236}">
                <a16:creationId xmlns:a16="http://schemas.microsoft.com/office/drawing/2014/main" id="{8CF4CF8B-7B13-3C43-84F3-0B55ED004090}"/>
              </a:ext>
            </a:extLst>
          </p:cNvPr>
          <p:cNvGraphicFramePr>
            <a:graphicFrameLocks noGrp="1"/>
          </p:cNvGraphicFramePr>
          <p:nvPr>
            <p:extLst>
              <p:ext uri="{D42A27DB-BD31-4B8C-83A1-F6EECF244321}">
                <p14:modId xmlns:p14="http://schemas.microsoft.com/office/powerpoint/2010/main" val="2938579361"/>
              </p:ext>
            </p:extLst>
          </p:nvPr>
        </p:nvGraphicFramePr>
        <p:xfrm>
          <a:off x="1181528" y="1396999"/>
          <a:ext cx="7048068" cy="3334306"/>
        </p:xfrm>
        <a:graphic>
          <a:graphicData uri="http://schemas.openxmlformats.org/drawingml/2006/table">
            <a:tbl>
              <a:tblPr firstRow="1" bandRow="1">
                <a:tableStyleId>{073A0DAA-6AF3-43AB-8588-CEC1D06C72B9}</a:tableStyleId>
              </a:tblPr>
              <a:tblGrid>
                <a:gridCol w="1174678">
                  <a:extLst>
                    <a:ext uri="{9D8B030D-6E8A-4147-A177-3AD203B41FA5}">
                      <a16:colId xmlns:a16="http://schemas.microsoft.com/office/drawing/2014/main" val="2532047652"/>
                    </a:ext>
                  </a:extLst>
                </a:gridCol>
                <a:gridCol w="1174678">
                  <a:extLst>
                    <a:ext uri="{9D8B030D-6E8A-4147-A177-3AD203B41FA5}">
                      <a16:colId xmlns:a16="http://schemas.microsoft.com/office/drawing/2014/main" val="66479381"/>
                    </a:ext>
                  </a:extLst>
                </a:gridCol>
                <a:gridCol w="1174678">
                  <a:extLst>
                    <a:ext uri="{9D8B030D-6E8A-4147-A177-3AD203B41FA5}">
                      <a16:colId xmlns:a16="http://schemas.microsoft.com/office/drawing/2014/main" val="4240935845"/>
                    </a:ext>
                  </a:extLst>
                </a:gridCol>
                <a:gridCol w="1174678">
                  <a:extLst>
                    <a:ext uri="{9D8B030D-6E8A-4147-A177-3AD203B41FA5}">
                      <a16:colId xmlns:a16="http://schemas.microsoft.com/office/drawing/2014/main" val="168946011"/>
                    </a:ext>
                  </a:extLst>
                </a:gridCol>
                <a:gridCol w="1174678">
                  <a:extLst>
                    <a:ext uri="{9D8B030D-6E8A-4147-A177-3AD203B41FA5}">
                      <a16:colId xmlns:a16="http://schemas.microsoft.com/office/drawing/2014/main" val="1198591941"/>
                    </a:ext>
                  </a:extLst>
                </a:gridCol>
                <a:gridCol w="1174678">
                  <a:extLst>
                    <a:ext uri="{9D8B030D-6E8A-4147-A177-3AD203B41FA5}">
                      <a16:colId xmlns:a16="http://schemas.microsoft.com/office/drawing/2014/main" val="3478675365"/>
                    </a:ext>
                  </a:extLst>
                </a:gridCol>
              </a:tblGrid>
              <a:tr h="431801">
                <a:tc>
                  <a:txBody>
                    <a:bodyPr/>
                    <a:lstStyle/>
                    <a:p>
                      <a:r>
                        <a:rPr lang="en-US" sz="1400" dirty="0">
                          <a:latin typeface="Helvetica" pitchFamily="2" charset="0"/>
                        </a:rPr>
                        <a:t>Record</a:t>
                      </a:r>
                    </a:p>
                  </a:txBody>
                  <a:tcPr anchor="ctr"/>
                </a:tc>
                <a:tc>
                  <a:txBody>
                    <a:bodyPr/>
                    <a:lstStyle/>
                    <a:p>
                      <a:r>
                        <a:rPr lang="en-US" sz="1400" dirty="0" err="1">
                          <a:latin typeface="Helvetica" pitchFamily="2" charset="0"/>
                        </a:rPr>
                        <a:t>book_no</a:t>
                      </a:r>
                      <a:endParaRPr lang="en-US" sz="1400" dirty="0">
                        <a:latin typeface="Helvetica" pitchFamily="2" charset="0"/>
                      </a:endParaRPr>
                    </a:p>
                  </a:txBody>
                  <a:tcPr anchor="ctr"/>
                </a:tc>
                <a:tc>
                  <a:txBody>
                    <a:bodyPr/>
                    <a:lstStyle/>
                    <a:p>
                      <a:r>
                        <a:rPr lang="en-US" sz="1400" dirty="0" err="1">
                          <a:latin typeface="Helvetica" pitchFamily="2" charset="0"/>
                        </a:rPr>
                        <a:t>sale_year</a:t>
                      </a:r>
                      <a:endParaRPr lang="en-US" sz="1400" dirty="0">
                        <a:latin typeface="Helvetica" pitchFamily="2" charset="0"/>
                      </a:endParaRPr>
                    </a:p>
                  </a:txBody>
                  <a:tcPr anchor="ctr"/>
                </a:tc>
                <a:tc>
                  <a:txBody>
                    <a:bodyPr/>
                    <a:lstStyle/>
                    <a:p>
                      <a:r>
                        <a:rPr lang="en-US" sz="1400" dirty="0" err="1">
                          <a:latin typeface="Helvetica" pitchFamily="2" charset="0"/>
                        </a:rPr>
                        <a:t>sale_month</a:t>
                      </a:r>
                      <a:endParaRPr lang="en-US" sz="1400" dirty="0">
                        <a:latin typeface="Helvetica" pitchFamily="2" charset="0"/>
                      </a:endParaRPr>
                    </a:p>
                  </a:txBody>
                  <a:tcPr anchor="ctr"/>
                </a:tc>
                <a:tc>
                  <a:txBody>
                    <a:bodyPr/>
                    <a:lstStyle/>
                    <a:p>
                      <a:r>
                        <a:rPr lang="en-US" sz="1400" dirty="0" err="1">
                          <a:latin typeface="Helvetica" pitchFamily="2" charset="0"/>
                        </a:rPr>
                        <a:t>sale_day</a:t>
                      </a:r>
                      <a:endParaRPr lang="en-US" sz="1400" dirty="0">
                        <a:latin typeface="Helvetica" pitchFamily="2" charset="0"/>
                      </a:endParaRP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651891501"/>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1</a:t>
                      </a:r>
                    </a:p>
                  </a:txBody>
                  <a:tcPr anchor="ctr"/>
                </a:tc>
                <a:tc>
                  <a:txBody>
                    <a:bodyPr/>
                    <a:lstStyle/>
                    <a:p>
                      <a:r>
                        <a:rPr lang="en-US" sz="2400" dirty="0">
                          <a:latin typeface="Helvetica" pitchFamily="2" charset="0"/>
                        </a:rPr>
                        <a:t>1871</a:t>
                      </a:r>
                    </a:p>
                  </a:txBody>
                  <a:tcPr anchor="ctr"/>
                </a:tc>
                <a:tc>
                  <a:txBody>
                    <a:bodyPr/>
                    <a:lstStyle/>
                    <a:p>
                      <a:r>
                        <a:rPr lang="en-US" sz="2400" dirty="0">
                          <a:latin typeface="Helvetica" pitchFamily="2" charset="0"/>
                        </a:rPr>
                        <a:t>02</a:t>
                      </a:r>
                    </a:p>
                  </a:txBody>
                  <a:tcPr anchor="ctr"/>
                </a:tc>
                <a:tc>
                  <a:txBody>
                    <a:bodyPr/>
                    <a:lstStyle/>
                    <a:p>
                      <a:r>
                        <a:rPr lang="en-US" sz="2400" dirty="0">
                          <a:latin typeface="Helvetica" pitchFamily="2" charset="0"/>
                        </a:rPr>
                        <a:t>25</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236912889"/>
                  </a:ext>
                </a:extLst>
              </a:tr>
              <a:tr h="580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K-1772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Helvetica" pitchFamily="2" charset="0"/>
                        </a:rPr>
                        <a:t>2</a:t>
                      </a:r>
                    </a:p>
                  </a:txBody>
                  <a:tcPr anchor="ctr"/>
                </a:tc>
                <a:tc>
                  <a:txBody>
                    <a:bodyPr/>
                    <a:lstStyle/>
                    <a:p>
                      <a:r>
                        <a:rPr lang="en-US" sz="2400" dirty="0">
                          <a:latin typeface="Helvetica" pitchFamily="2" charset="0"/>
                        </a:rPr>
                        <a:t>1893</a:t>
                      </a:r>
                    </a:p>
                  </a:txBody>
                  <a:tcPr anchor="ctr"/>
                </a:tc>
                <a:tc>
                  <a:txBody>
                    <a:bodyPr/>
                    <a:lstStyle/>
                    <a:p>
                      <a:r>
                        <a:rPr lang="en-US" sz="2400" dirty="0">
                          <a:latin typeface="Helvetica" pitchFamily="2" charset="0"/>
                        </a:rPr>
                        <a:t>03</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3236075295"/>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2</a:t>
                      </a:r>
                    </a:p>
                  </a:txBody>
                  <a:tcPr anchor="ctr"/>
                </a:tc>
                <a:tc>
                  <a:txBody>
                    <a:bodyPr/>
                    <a:lstStyle/>
                    <a:p>
                      <a:r>
                        <a:rPr lang="en-US" sz="2400" b="1" dirty="0">
                          <a:solidFill>
                            <a:sysClr val="windowText" lastClr="000000"/>
                          </a:solidFill>
                          <a:latin typeface="Helvetica" pitchFamily="2" charset="0"/>
                        </a:rPr>
                        <a:t>0000</a:t>
                      </a:r>
                    </a:p>
                  </a:txBody>
                  <a:tcPr anchor="ctr">
                    <a:solidFill>
                      <a:schemeClr val="accent2">
                        <a:lumMod val="75000"/>
                      </a:schemeClr>
                    </a:solidFill>
                  </a:tcPr>
                </a:tc>
                <a:tc>
                  <a:txBody>
                    <a:bodyPr/>
                    <a:lstStyle/>
                    <a:p>
                      <a:r>
                        <a:rPr lang="en-US" sz="2400" dirty="0">
                          <a:latin typeface="Helvetica" pitchFamily="2" charset="0"/>
                        </a:rPr>
                        <a:t>05</a:t>
                      </a:r>
                    </a:p>
                  </a:txBody>
                  <a:tcPr anchor="ctr"/>
                </a:tc>
                <a:tc>
                  <a:txBody>
                    <a:bodyPr/>
                    <a:lstStyle/>
                    <a:p>
                      <a:r>
                        <a:rPr lang="en-US" sz="2400" dirty="0">
                          <a:latin typeface="Helvetica" pitchFamily="2" charset="0"/>
                        </a:rPr>
                        <a:t>17</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540362852"/>
                  </a:ext>
                </a:extLst>
              </a:tr>
              <a:tr h="580501">
                <a:tc>
                  <a:txBody>
                    <a:bodyPr/>
                    <a:lstStyle/>
                    <a:p>
                      <a:r>
                        <a:rPr lang="en-US" sz="2400" dirty="0">
                          <a:latin typeface="Helvetica" pitchFamily="2" charset="0"/>
                        </a:rPr>
                        <a:t>K-1772</a:t>
                      </a:r>
                    </a:p>
                  </a:txBody>
                  <a:tcPr anchor="ctr"/>
                </a:tc>
                <a:tc>
                  <a:txBody>
                    <a:bodyPr/>
                    <a:lstStyle/>
                    <a:p>
                      <a:r>
                        <a:rPr lang="en-US" sz="2400" dirty="0">
                          <a:latin typeface="Helvetica" pitchFamily="2" charset="0"/>
                        </a:rPr>
                        <a:t>3</a:t>
                      </a:r>
                    </a:p>
                  </a:txBody>
                  <a:tcPr anchor="ctr"/>
                </a:tc>
                <a:tc>
                  <a:txBody>
                    <a:bodyPr/>
                    <a:lstStyle/>
                    <a:p>
                      <a:r>
                        <a:rPr lang="en-US" sz="2400" dirty="0">
                          <a:latin typeface="Helvetica" pitchFamily="2" charset="0"/>
                        </a:rPr>
                        <a:t>1901</a:t>
                      </a:r>
                    </a:p>
                  </a:txBody>
                  <a:tcPr anchor="ct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2400" b="1" dirty="0">
                          <a:solidFill>
                            <a:sysClr val="windowText" lastClr="000000"/>
                          </a:solidFill>
                          <a:latin typeface="Helvetica" pitchFamily="2" charset="0"/>
                        </a:rPr>
                        <a:t>00</a:t>
                      </a:r>
                    </a:p>
                  </a:txBody>
                  <a:tcPr anchor="ctr">
                    <a:solidFill>
                      <a:schemeClr val="accent2">
                        <a:lumMod val="75000"/>
                      </a:schemeClr>
                    </a:solidFill>
                  </a:tcPr>
                </a:tc>
                <a:tc>
                  <a:txBody>
                    <a:bodyPr/>
                    <a:lstStyle/>
                    <a:p>
                      <a:r>
                        <a:rPr lang="en-US" sz="1400" dirty="0">
                          <a:latin typeface="Helvetica" pitchFamily="2" charset="0"/>
                        </a:rPr>
                        <a:t>…</a:t>
                      </a:r>
                    </a:p>
                  </a:txBody>
                  <a:tcPr anchor="ctr"/>
                </a:tc>
                <a:extLst>
                  <a:ext uri="{0D108BD9-81ED-4DB2-BD59-A6C34878D82A}">
                    <a16:rowId xmlns:a16="http://schemas.microsoft.com/office/drawing/2014/main" val="1666234122"/>
                  </a:ext>
                </a:extLst>
              </a:tr>
              <a:tr h="580501">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tc>
                  <a:txBody>
                    <a:bodyPr/>
                    <a:lstStyle/>
                    <a:p>
                      <a:r>
                        <a:rPr lang="en-US" sz="1400" dirty="0">
                          <a:latin typeface="Helvetica" pitchFamily="2" charset="0"/>
                        </a:rPr>
                        <a:t>…</a:t>
                      </a:r>
                    </a:p>
                  </a:txBody>
                  <a:tcPr anchor="ctr"/>
                </a:tc>
                <a:extLst>
                  <a:ext uri="{0D108BD9-81ED-4DB2-BD59-A6C34878D82A}">
                    <a16:rowId xmlns:a16="http://schemas.microsoft.com/office/drawing/2014/main" val="3775243192"/>
                  </a:ext>
                </a:extLst>
              </a:tr>
            </a:tbl>
          </a:graphicData>
        </a:graphic>
      </p:graphicFrame>
    </p:spTree>
    <p:extLst>
      <p:ext uri="{BB962C8B-B14F-4D97-AF65-F5344CB8AC3E}">
        <p14:creationId xmlns:p14="http://schemas.microsoft.com/office/powerpoint/2010/main" val="196295494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DE313D-C4FD-894B-B14B-837F27FB651A}"/>
              </a:ext>
            </a:extLst>
          </p:cNvPr>
          <p:cNvPicPr>
            <a:picLocks noChangeAspect="1"/>
          </p:cNvPicPr>
          <p:nvPr/>
        </p:nvPicPr>
        <p:blipFill>
          <a:blip r:embed="rId3">
            <a:extLst/>
          </a:blip>
          <a:stretch>
            <a:fillRect/>
          </a:stretch>
        </p:blipFill>
        <p:spPr>
          <a:xfrm>
            <a:off x="-20365" y="0"/>
            <a:ext cx="9164365" cy="6858000"/>
          </a:xfrm>
          <a:prstGeom prst="rect">
            <a:avLst/>
          </a:prstGeom>
        </p:spPr>
      </p:pic>
      <p:sp>
        <p:nvSpPr>
          <p:cNvPr id="6" name="TextBox 5">
            <a:extLst>
              <a:ext uri="{FF2B5EF4-FFF2-40B4-BE49-F238E27FC236}">
                <a16:creationId xmlns:a16="http://schemas.microsoft.com/office/drawing/2014/main" id="{CFD16AA0-828D-CF49-B9C8-B008D98413BA}"/>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95000"/>
                  </a:schemeClr>
                </a:solidFill>
              </a:rPr>
              <a:t>@</a:t>
            </a:r>
            <a:r>
              <a:rPr lang="en-US" i="1" dirty="0" err="1">
                <a:solidFill>
                  <a:schemeClr val="bg1">
                    <a:lumMod val="95000"/>
                  </a:schemeClr>
                </a:solidFill>
              </a:rPr>
              <a:t>matthewdlincoln</a:t>
            </a:r>
            <a:endParaRPr lang="en-US" dirty="0">
              <a:solidFill>
                <a:schemeClr val="bg1">
                  <a:lumMod val="95000"/>
                </a:schemeClr>
              </a:solidFill>
            </a:endParaRPr>
          </a:p>
        </p:txBody>
      </p:sp>
      <p:pic>
        <p:nvPicPr>
          <p:cNvPr id="8" name="Picture 7">
            <a:extLst>
              <a:ext uri="{FF2B5EF4-FFF2-40B4-BE49-F238E27FC236}">
                <a16:creationId xmlns:a16="http://schemas.microsoft.com/office/drawing/2014/main" id="{94FC0939-308F-7742-9686-BAC7AD8BF669}"/>
              </a:ext>
            </a:extLst>
          </p:cNvPr>
          <p:cNvPicPr>
            <a:picLocks noChangeAspect="1"/>
          </p:cNvPicPr>
          <p:nvPr/>
        </p:nvPicPr>
        <p:blipFill rotWithShape="1">
          <a:blip r:embed="rId4"/>
          <a:srcRect b="34053"/>
          <a:stretch/>
        </p:blipFill>
        <p:spPr>
          <a:xfrm>
            <a:off x="1442720" y="1082040"/>
            <a:ext cx="6258559" cy="4693920"/>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9B2A78D0-2382-CF42-9188-4469C78BB782}"/>
              </a:ext>
            </a:extLst>
          </p:cNvPr>
          <p:cNvSpPr txBox="1"/>
          <p:nvPr/>
        </p:nvSpPr>
        <p:spPr>
          <a:xfrm>
            <a:off x="5323562" y="1274950"/>
            <a:ext cx="2222346" cy="369332"/>
          </a:xfrm>
          <a:prstGeom prst="rect">
            <a:avLst/>
          </a:prstGeom>
          <a:solidFill>
            <a:srgbClr val="404040">
              <a:alpha val="60000"/>
            </a:srgbClr>
          </a:solidFill>
        </p:spPr>
        <p:txBody>
          <a:bodyPr wrap="square" rtlCol="0">
            <a:spAutoFit/>
          </a:bodyPr>
          <a:lstStyle/>
          <a:p>
            <a:pPr algn="r"/>
            <a:r>
              <a:rPr lang="en-US" i="1" dirty="0">
                <a:solidFill>
                  <a:schemeClr val="bg1">
                    <a:lumMod val="95000"/>
                  </a:schemeClr>
                </a:solidFill>
              </a:rPr>
              <a:t>“multiple imputation”</a:t>
            </a:r>
            <a:endParaRPr lang="en-US" dirty="0">
              <a:solidFill>
                <a:schemeClr val="bg1">
                  <a:lumMod val="95000"/>
                </a:schemeClr>
              </a:solidFill>
            </a:endParaRPr>
          </a:p>
        </p:txBody>
      </p:sp>
    </p:spTree>
    <p:extLst>
      <p:ext uri="{BB962C8B-B14F-4D97-AF65-F5344CB8AC3E}">
        <p14:creationId xmlns:p14="http://schemas.microsoft.com/office/powerpoint/2010/main" val="117358832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B89DB1B-1FB2-724E-B278-57978FCD26DA}"/>
              </a:ext>
            </a:extLst>
          </p:cNvPr>
          <p:cNvPicPr>
            <a:picLocks noChangeAspect="1"/>
          </p:cNvPicPr>
          <p:nvPr/>
        </p:nvPicPr>
        <p:blipFill>
          <a:blip r:embed="rId3">
            <a:extLst/>
          </a:blip>
          <a:stretch>
            <a:fillRect/>
          </a:stretch>
        </p:blipFill>
        <p:spPr>
          <a:xfrm>
            <a:off x="-20548" y="0"/>
            <a:ext cx="9164365" cy="6858000"/>
          </a:xfrm>
          <a:prstGeom prst="rect">
            <a:avLst/>
          </a:prstGeom>
        </p:spPr>
      </p:pic>
      <p:sp>
        <p:nvSpPr>
          <p:cNvPr id="4" name="TextBox 3">
            <a:extLst>
              <a:ext uri="{FF2B5EF4-FFF2-40B4-BE49-F238E27FC236}">
                <a16:creationId xmlns:a16="http://schemas.microsoft.com/office/drawing/2014/main" id="{8D74B871-7F0A-A04B-BB72-34930AC2FF21}"/>
              </a:ext>
            </a:extLst>
          </p:cNvPr>
          <p:cNvSpPr txBox="1"/>
          <p:nvPr/>
        </p:nvSpPr>
        <p:spPr>
          <a:xfrm>
            <a:off x="614801" y="926586"/>
            <a:ext cx="7914397" cy="2677656"/>
          </a:xfrm>
          <a:prstGeom prst="rect">
            <a:avLst/>
          </a:prstGeom>
          <a:solidFill>
            <a:srgbClr val="404040">
              <a:alpha val="58824"/>
            </a:srgbClr>
          </a:solidFill>
        </p:spPr>
        <p:txBody>
          <a:bodyPr wrap="square" rtlCol="0">
            <a:spAutoFit/>
          </a:bodyPr>
          <a:lstStyle/>
          <a:p>
            <a:r>
              <a:rPr lang="en-US" sz="2800" i="1" dirty="0">
                <a:solidFill>
                  <a:schemeClr val="bg1">
                    <a:lumMod val="95000"/>
                  </a:schemeClr>
                </a:solidFill>
              </a:rPr>
              <a:t>“Given that the construction of literary data is a historical argument made in the context of a history of transmission — the effects of which are difficult to qualify, let alone quantify — </a:t>
            </a:r>
            <a:r>
              <a:rPr lang="en-US" sz="2800" b="1" i="1" u="sng" dirty="0">
                <a:solidFill>
                  <a:schemeClr val="bg1">
                    <a:lumMod val="95000"/>
                  </a:schemeClr>
                </a:solidFill>
              </a:rPr>
              <a:t>I do not see that any assessment of error is made more useful or concise by its numerical expression.</a:t>
            </a:r>
            <a:r>
              <a:rPr lang="en-US" sz="2800" i="1" dirty="0">
                <a:solidFill>
                  <a:schemeClr val="bg1">
                    <a:lumMod val="95000"/>
                  </a:schemeClr>
                </a:solidFill>
              </a:rPr>
              <a:t>”</a:t>
            </a:r>
          </a:p>
        </p:txBody>
      </p:sp>
      <p:sp>
        <p:nvSpPr>
          <p:cNvPr id="2" name="TextBox 1">
            <a:extLst>
              <a:ext uri="{FF2B5EF4-FFF2-40B4-BE49-F238E27FC236}">
                <a16:creationId xmlns:a16="http://schemas.microsoft.com/office/drawing/2014/main" id="{C1A32400-8D81-D147-9903-171B5EC87A44}"/>
              </a:ext>
            </a:extLst>
          </p:cNvPr>
          <p:cNvSpPr txBox="1"/>
          <p:nvPr/>
        </p:nvSpPr>
        <p:spPr>
          <a:xfrm>
            <a:off x="4361793" y="4372303"/>
            <a:ext cx="4167405" cy="646331"/>
          </a:xfrm>
          <a:prstGeom prst="rect">
            <a:avLst/>
          </a:prstGeom>
          <a:solidFill>
            <a:srgbClr val="404040">
              <a:alpha val="59000"/>
            </a:srgbClr>
          </a:solidFill>
        </p:spPr>
        <p:txBody>
          <a:bodyPr wrap="square" rtlCol="0">
            <a:spAutoFit/>
          </a:bodyPr>
          <a:lstStyle/>
          <a:p>
            <a:pPr algn="r"/>
            <a:r>
              <a:rPr lang="en-US" dirty="0">
                <a:solidFill>
                  <a:schemeClr val="bg1">
                    <a:lumMod val="95000"/>
                  </a:schemeClr>
                </a:solidFill>
              </a:rPr>
              <a:t>Katherine Bode, “The Equivalence of ‘Close’ and ‘Distant’ Reading” (2015)</a:t>
            </a:r>
          </a:p>
        </p:txBody>
      </p:sp>
      <p:sp>
        <p:nvSpPr>
          <p:cNvPr id="6" name="TextBox 5">
            <a:extLst>
              <a:ext uri="{FF2B5EF4-FFF2-40B4-BE49-F238E27FC236}">
                <a16:creationId xmlns:a16="http://schemas.microsoft.com/office/drawing/2014/main" id="{38D5068A-CE41-2C47-8AC0-70A6F91E7934}"/>
              </a:ext>
            </a:extLst>
          </p:cNvPr>
          <p:cNvSpPr txBox="1"/>
          <p:nvPr/>
        </p:nvSpPr>
        <p:spPr>
          <a:xfrm>
            <a:off x="78828" y="6413513"/>
            <a:ext cx="1965218" cy="369332"/>
          </a:xfrm>
          <a:prstGeom prst="rect">
            <a:avLst/>
          </a:prstGeom>
          <a:solidFill>
            <a:srgbClr val="404040">
              <a:alpha val="60000"/>
            </a:srgbClr>
          </a:solidFill>
        </p:spPr>
        <p:txBody>
          <a:bodyPr wrap="none" rtlCol="0">
            <a:spAutoFit/>
          </a:bodyPr>
          <a:lstStyle/>
          <a:p>
            <a:r>
              <a:rPr lang="en-US" i="1" dirty="0">
                <a:solidFill>
                  <a:schemeClr val="bg1">
                    <a:lumMod val="95000"/>
                  </a:schemeClr>
                </a:solidFill>
              </a:rPr>
              <a:t>@</a:t>
            </a:r>
            <a:r>
              <a:rPr lang="en-US" i="1" dirty="0" err="1">
                <a:solidFill>
                  <a:schemeClr val="bg1">
                    <a:lumMod val="95000"/>
                  </a:schemeClr>
                </a:solidFill>
              </a:rPr>
              <a:t>matthewdlincoln</a:t>
            </a:r>
            <a:endParaRPr lang="en-US" dirty="0">
              <a:solidFill>
                <a:schemeClr val="bg1">
                  <a:lumMod val="95000"/>
                </a:schemeClr>
              </a:solidFill>
            </a:endParaRPr>
          </a:p>
        </p:txBody>
      </p:sp>
    </p:spTree>
    <p:extLst>
      <p:ext uri="{BB962C8B-B14F-4D97-AF65-F5344CB8AC3E}">
        <p14:creationId xmlns:p14="http://schemas.microsoft.com/office/powerpoint/2010/main" val="68293013"/>
      </p:ext>
    </p:extLst>
  </p:cSld>
  <p:clrMapOvr>
    <a:masterClrMapping/>
  </p:clrMapOvr>
  <p:transition>
    <p:fade/>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2915</TotalTime>
  <Words>3039</Words>
  <Application>Microsoft Macintosh PowerPoint</Application>
  <PresentationFormat>On-screen Show (4:3)</PresentationFormat>
  <Paragraphs>928</Paragraphs>
  <Slides>42</Slides>
  <Notes>37</Notes>
  <HiddenSlides>1</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Calibri</vt:lpstr>
      <vt:lpstr>Calibri Light</vt:lpstr>
      <vt:lpstr>Helvetica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Lincoln</dc:creator>
  <cp:lastModifiedBy>Matthew Lincoln</cp:lastModifiedBy>
  <cp:revision>91</cp:revision>
  <dcterms:created xsi:type="dcterms:W3CDTF">2018-06-19T18:37:55Z</dcterms:created>
  <dcterms:modified xsi:type="dcterms:W3CDTF">2018-06-29T05:44:44Z</dcterms:modified>
</cp:coreProperties>
</file>