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Nunito"/>
      <p:regular r:id="rId19"/>
      <p:bold r:id="rId20"/>
      <p:italic r:id="rId21"/>
      <p:boldItalic r:id="rId22"/>
    </p:embeddedFont>
    <p:embeddedFont>
      <p:font typeface="Montserrat"/>
      <p:regular r:id="rId23"/>
      <p:bold r:id="rId24"/>
      <p:italic r:id="rId25"/>
      <p:boldItalic r:id="rId26"/>
    </p:embeddedFont>
    <p:embeddedFont>
      <p:font typeface="Montserrat Black"/>
      <p:bold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.fntdata"/><Relationship Id="rId22" Type="http://schemas.openxmlformats.org/officeDocument/2006/relationships/font" Target="fonts/Nunito-boldItalic.fntdata"/><Relationship Id="rId21" Type="http://schemas.openxmlformats.org/officeDocument/2006/relationships/font" Target="fonts/Nunito-italic.fntdata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MontserratBlack-boldItalic.fntdata"/><Relationship Id="rId27" Type="http://schemas.openxmlformats.org/officeDocument/2006/relationships/font" Target="fonts/MontserratBlack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Nunito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5e28e0fc2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5e28e0fc2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6d9f4932b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6d9f4932b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6d9f4932b8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6d9f4932b8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8b74455b55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8b74455b5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75dc27f81a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75dc27f81a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8c4d9baa1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8c4d9baa1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5dc27f8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75dc27f8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31900826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631900826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5e28e0fc2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5e28e0fc2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8b74455b5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8b74455b5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5e28e0fc2_12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5e28e0fc2_12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to use all 6 duplo as </a:t>
            </a:r>
            <a:r>
              <a:rPr lang="en"/>
              <a:t>surprise</a:t>
            </a:r>
            <a:r>
              <a:rPr lang="en"/>
              <a:t> curveball.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6319008262_26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6319008262_26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6d9f4932b8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6d9f4932b8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b="1"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hyperlink" Target="https://forms.gle/XSg4Vk23X3haAXtr8" TargetMode="External"/><Relationship Id="rId6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6225" y="-1048775"/>
            <a:ext cx="8587451" cy="67089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idx="1" type="subTitle"/>
          </p:nvPr>
        </p:nvSpPr>
        <p:spPr>
          <a:xfrm rot="-597149">
            <a:off x="1970356" y="3724819"/>
            <a:ext cx="3355292" cy="1007834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A LEGO® SERIOUS PLAY® Play Icebreaker</a:t>
            </a:r>
            <a:endParaRPr b="1" sz="18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2023-10-17</a:t>
            </a:r>
            <a:endParaRPr b="1" sz="18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6" name="Google Shape;56;p13"/>
          <p:cNvSpPr/>
          <p:nvPr/>
        </p:nvSpPr>
        <p:spPr>
          <a:xfrm rot="-601987">
            <a:off x="-1169547" y="-620568"/>
            <a:ext cx="2217918" cy="6711260"/>
          </a:xfrm>
          <a:prstGeom prst="rect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>
            <p:ph idx="1" type="subTitle"/>
          </p:nvPr>
        </p:nvSpPr>
        <p:spPr>
          <a:xfrm rot="-601618">
            <a:off x="1273079" y="540530"/>
            <a:ext cx="6395892" cy="2134953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800">
                <a:latin typeface="Montserrat Black"/>
                <a:ea typeface="Montserrat Black"/>
                <a:cs typeface="Montserrat Black"/>
                <a:sym typeface="Montserrat Black"/>
              </a:rPr>
              <a:t>CMU Libraries Prof Dev Day</a:t>
            </a:r>
            <a:endParaRPr sz="6800">
              <a:latin typeface="Montserrat Black"/>
              <a:ea typeface="Montserrat Black"/>
              <a:cs typeface="Montserrat Black"/>
              <a:sym typeface="Montserrat Black"/>
            </a:endParaRPr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800">
                <a:latin typeface="Montserrat Black"/>
                <a:ea typeface="Montserrat Black"/>
                <a:cs typeface="Montserrat Black"/>
                <a:sym typeface="Montserrat Black"/>
              </a:rPr>
              <a:t>2023</a:t>
            </a:r>
            <a:endParaRPr sz="6800"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58" name="Google Shape;58;p13"/>
          <p:cNvSpPr/>
          <p:nvPr/>
        </p:nvSpPr>
        <p:spPr>
          <a:xfrm rot="-577880">
            <a:off x="1879519" y="103276"/>
            <a:ext cx="5467161" cy="112006"/>
          </a:xfrm>
          <a:prstGeom prst="rect">
            <a:avLst/>
          </a:prstGeom>
          <a:solidFill>
            <a:srgbClr val="3D85C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 rot="729815">
            <a:off x="1571441" y="-345063"/>
            <a:ext cx="209299" cy="1238485"/>
          </a:xfrm>
          <a:prstGeom prst="rect">
            <a:avLst/>
          </a:prstGeom>
          <a:solidFill>
            <a:srgbClr val="FFDA40">
              <a:alpha val="949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>
            <a:off x="6920874" y="-162476"/>
            <a:ext cx="643500" cy="643500"/>
          </a:xfrm>
          <a:prstGeom prst="ellipse">
            <a:avLst/>
          </a:prstGeom>
          <a:solidFill>
            <a:srgbClr val="FFDA40">
              <a:alpha val="949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 rot="6710403">
            <a:off x="8559482" y="1972355"/>
            <a:ext cx="908830" cy="944372"/>
          </a:xfrm>
          <a:prstGeom prst="rtTriangle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64375" y="901613"/>
            <a:ext cx="1176450" cy="9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8224" y="-200400"/>
            <a:ext cx="1633025" cy="134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type="ctrTitle"/>
          </p:nvPr>
        </p:nvSpPr>
        <p:spPr>
          <a:xfrm>
            <a:off x="1143000" y="320040"/>
            <a:ext cx="85206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IV: Monster Tamer</a:t>
            </a:r>
            <a:endParaRPr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0" name="Google Shape;160;p22"/>
          <p:cNvSpPr/>
          <p:nvPr/>
        </p:nvSpPr>
        <p:spPr>
          <a:xfrm rot="-601987">
            <a:off x="-823697" y="-489268"/>
            <a:ext cx="2217918" cy="6711260"/>
          </a:xfrm>
          <a:prstGeom prst="rect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1" name="Google Shape;16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52025" y="245437"/>
            <a:ext cx="2286800" cy="5241824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>
            <p:ph idx="4294967295" type="body"/>
          </p:nvPr>
        </p:nvSpPr>
        <p:spPr>
          <a:xfrm>
            <a:off x="2286000" y="1645920"/>
            <a:ext cx="80511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         Transform the monster in a beast</a:t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3" name="Google Shape;16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1645925"/>
            <a:ext cx="561050" cy="46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2"/>
          <p:cNvSpPr txBox="1"/>
          <p:nvPr>
            <p:ph idx="4294967295" type="body"/>
          </p:nvPr>
        </p:nvSpPr>
        <p:spPr>
          <a:xfrm>
            <a:off x="1961650" y="2571750"/>
            <a:ext cx="7105200" cy="20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Exchange monsters with your partner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Turn your partner’s monster in a familiar/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celestial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beast/mecha/kaiju/magic tool/etc. that can 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support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your partner. Whatever aligns with your fandom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/>
          <p:nvPr/>
        </p:nvSpPr>
        <p:spPr>
          <a:xfrm>
            <a:off x="-148275" y="157450"/>
            <a:ext cx="1295400" cy="1295400"/>
          </a:xfrm>
          <a:prstGeom prst="ellipse">
            <a:avLst/>
          </a:prstGeom>
          <a:solidFill>
            <a:srgbClr val="FFDA40">
              <a:alpha val="949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3"/>
          <p:cNvSpPr/>
          <p:nvPr/>
        </p:nvSpPr>
        <p:spPr>
          <a:xfrm rot="6711018">
            <a:off x="-1499743" y="-450400"/>
            <a:ext cx="783486" cy="892006"/>
          </a:xfrm>
          <a:prstGeom prst="rtTriangle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1" name="Google Shape;17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8808523" y="3969245"/>
            <a:ext cx="1295400" cy="2969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121" y="1668400"/>
            <a:ext cx="1959375" cy="3602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3"/>
          <p:cNvSpPr txBox="1"/>
          <p:nvPr>
            <p:ph type="ctrTitle"/>
          </p:nvPr>
        </p:nvSpPr>
        <p:spPr>
          <a:xfrm>
            <a:off x="1147125" y="320040"/>
            <a:ext cx="74280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IV: </a:t>
            </a: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Reflection</a:t>
            </a:r>
            <a:endParaRPr b="1" sz="480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4" name="Google Shape;174;p23"/>
          <p:cNvSpPr txBox="1"/>
          <p:nvPr>
            <p:ph idx="4294967295" type="body"/>
          </p:nvPr>
        </p:nvSpPr>
        <p:spPr>
          <a:xfrm>
            <a:off x="2286000" y="1645920"/>
            <a:ext cx="80511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         Tell your partner about the </a:t>
            </a: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transformation</a:t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5" name="Google Shape;175;p23"/>
          <p:cNvSpPr txBox="1"/>
          <p:nvPr>
            <p:ph idx="4294967295" type="body"/>
          </p:nvPr>
        </p:nvSpPr>
        <p:spPr>
          <a:xfrm>
            <a:off x="2656325" y="2095396"/>
            <a:ext cx="6079500" cy="20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Exchange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the transformed beast back to your partner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Explain how you transformed your partner’s monster into an asset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Talk about why you chose those 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specific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changes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Which part represents your values?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If you could give it a title, what would it be?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What part represents your private life?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What do the colors represent?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Which direction is the model looking?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Which part represents your skills?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76" name="Google Shape;176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0" y="1645925"/>
            <a:ext cx="561050" cy="46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1062" y="-578775"/>
            <a:ext cx="9306124" cy="673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1049" y="-606112"/>
            <a:ext cx="5261774" cy="6355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4"/>
          <p:cNvSpPr/>
          <p:nvPr/>
        </p:nvSpPr>
        <p:spPr>
          <a:xfrm flipH="1">
            <a:off x="140675" y="105750"/>
            <a:ext cx="3921000" cy="635100"/>
          </a:xfrm>
          <a:prstGeom prst="wedgeRoundRectCallout">
            <a:avLst>
              <a:gd fmla="val 8865" name="adj1"/>
              <a:gd fmla="val 236884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079F6"/>
                </a:solidFill>
                <a:latin typeface="Montserrat"/>
                <a:ea typeface="Montserrat"/>
                <a:cs typeface="Montserrat"/>
                <a:sym typeface="Montserrat"/>
              </a:rPr>
              <a:t>Please complete the </a:t>
            </a:r>
            <a:r>
              <a:rPr b="1" lang="en">
                <a:solidFill>
                  <a:srgbClr val="3079F6"/>
                </a:solidFill>
                <a:latin typeface="Montserrat"/>
                <a:ea typeface="Montserrat"/>
                <a:cs typeface="Montserrat"/>
                <a:sym typeface="Montserrat"/>
              </a:rPr>
              <a:t>assessment</a:t>
            </a:r>
            <a:r>
              <a:rPr b="1" lang="en">
                <a:solidFill>
                  <a:srgbClr val="3079F6"/>
                </a:solidFill>
                <a:latin typeface="Montserrat"/>
                <a:ea typeface="Montserrat"/>
                <a:cs typeface="Montserrat"/>
                <a:sym typeface="Montserrat"/>
              </a:rPr>
              <a:t> form</a:t>
            </a:r>
            <a:endParaRPr b="1">
              <a:solidFill>
                <a:srgbClr val="3079F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4" name="Google Shape;184;p24"/>
          <p:cNvSpPr/>
          <p:nvPr/>
        </p:nvSpPr>
        <p:spPr>
          <a:xfrm flipH="1">
            <a:off x="4210750" y="105750"/>
            <a:ext cx="4533000" cy="635100"/>
          </a:xfrm>
          <a:prstGeom prst="wedgeRoundRectCallout">
            <a:avLst>
              <a:gd fmla="val 77539" name="adj1"/>
              <a:gd fmla="val 94182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hlink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https://forms.gle/XSg4Vk23X3haAXtr8</a:t>
            </a:r>
            <a:endParaRPr b="1">
              <a:solidFill>
                <a:srgbClr val="3079F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5" name="Google Shape;185;p24"/>
          <p:cNvSpPr/>
          <p:nvPr/>
        </p:nvSpPr>
        <p:spPr>
          <a:xfrm flipH="1">
            <a:off x="4210875" y="880325"/>
            <a:ext cx="4614300" cy="4117500"/>
          </a:xfrm>
          <a:prstGeom prst="wedgeRoundRectCallout">
            <a:avLst>
              <a:gd fmla="val 79115" name="adj1"/>
              <a:gd fmla="val -36696" name="adj2"/>
              <a:gd fmla="val 0" name="adj3"/>
            </a:avLst>
          </a:prstGeom>
          <a:solidFill>
            <a:srgbClr val="FFFFFF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3079F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6" name="Google Shape;186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46900" y="1067950"/>
            <a:ext cx="3742250" cy="37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4500" y="-348775"/>
            <a:ext cx="8032000" cy="627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5"/>
          <p:cNvSpPr txBox="1"/>
          <p:nvPr>
            <p:ph idx="4294967295" type="ctrTitle"/>
          </p:nvPr>
        </p:nvSpPr>
        <p:spPr>
          <a:xfrm>
            <a:off x="1143000" y="1996450"/>
            <a:ext cx="63615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Thanks</a:t>
            </a: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 for playing!</a:t>
            </a:r>
            <a:endParaRPr b="1" sz="480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/>
          <p:nvPr/>
        </p:nvSpPr>
        <p:spPr>
          <a:xfrm rot="-601936">
            <a:off x="-921697" y="-998981"/>
            <a:ext cx="6683593" cy="7005270"/>
          </a:xfrm>
          <a:prstGeom prst="rect">
            <a:avLst/>
          </a:prstGeom>
          <a:solidFill>
            <a:srgbClr val="307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66525" y="-2804375"/>
            <a:ext cx="10492449" cy="81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>
            <p:ph idx="4294967295" type="subTitle"/>
          </p:nvPr>
        </p:nvSpPr>
        <p:spPr>
          <a:xfrm rot="-682">
            <a:off x="2167850" y="147534"/>
            <a:ext cx="3023700" cy="9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>
                <a:solidFill>
                  <a:srgbClr val="FFFFFF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Facilitators</a:t>
            </a:r>
            <a:endParaRPr sz="3600">
              <a:solidFill>
                <a:srgbClr val="FFFFFF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291025" y="943375"/>
            <a:ext cx="3736500" cy="832500"/>
          </a:xfrm>
          <a:prstGeom prst="wedgeRoundRectCallout">
            <a:avLst>
              <a:gd fmla="val 53705" name="adj1"/>
              <a:gd fmla="val 75699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Dom Jebbia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Carnegie Mellon University Libraries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Imageomics Institute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Metadata Research Center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5950" y="1116213"/>
            <a:ext cx="356050" cy="3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9175" y="2490675"/>
            <a:ext cx="239075" cy="2390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/>
          <p:nvPr/>
        </p:nvSpPr>
        <p:spPr>
          <a:xfrm>
            <a:off x="291025" y="2042275"/>
            <a:ext cx="3567900" cy="773700"/>
          </a:xfrm>
          <a:prstGeom prst="wedgeRoundRectCallout">
            <a:avLst>
              <a:gd fmla="val 66144" name="adj1"/>
              <a:gd fmla="val 94993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John Balash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Entertainment</a:t>
            </a: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 Technology Center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Center for Transformational Play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1062" y="-578775"/>
            <a:ext cx="9306124" cy="67359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3751" y="-578775"/>
            <a:ext cx="5261774" cy="63557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/>
          <p:nvPr/>
        </p:nvSpPr>
        <p:spPr>
          <a:xfrm flipH="1">
            <a:off x="2542400" y="105750"/>
            <a:ext cx="4214100" cy="635100"/>
          </a:xfrm>
          <a:prstGeom prst="wedgeRoundRectCallout">
            <a:avLst>
              <a:gd fmla="val 19158" name="adj1"/>
              <a:gd fmla="val 226106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079F6"/>
                </a:solidFill>
                <a:latin typeface="Montserrat"/>
                <a:ea typeface="Montserrat"/>
                <a:cs typeface="Montserrat"/>
                <a:sym typeface="Montserrat"/>
              </a:rPr>
              <a:t>Form a circle around the edge of the room</a:t>
            </a:r>
            <a:endParaRPr b="1">
              <a:solidFill>
                <a:srgbClr val="3079F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/>
          <p:nvPr/>
        </p:nvSpPr>
        <p:spPr>
          <a:xfrm rot="-601936">
            <a:off x="-921697" y="-998981"/>
            <a:ext cx="6683593" cy="7005270"/>
          </a:xfrm>
          <a:prstGeom prst="rect">
            <a:avLst/>
          </a:prstGeom>
          <a:solidFill>
            <a:srgbClr val="3079F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291025" y="1002038"/>
            <a:ext cx="3736500" cy="584400"/>
          </a:xfrm>
          <a:prstGeom prst="wedgeRoundRectCallout">
            <a:avLst>
              <a:gd fmla="val 89415" name="adj1"/>
              <a:gd fmla="val 90676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Carnegie Mellon University Libraries</a:t>
            </a:r>
            <a:endParaRPr b="1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566525" y="-2804362"/>
            <a:ext cx="10492449" cy="819722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>
            <p:ph idx="4294967295" type="subTitle"/>
          </p:nvPr>
        </p:nvSpPr>
        <p:spPr>
          <a:xfrm rot="-965">
            <a:off x="2611412" y="147536"/>
            <a:ext cx="2136600" cy="9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3600">
                <a:solidFill>
                  <a:srgbClr val="FFFFFF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Thanks</a:t>
            </a:r>
            <a:endParaRPr sz="3600">
              <a:solidFill>
                <a:srgbClr val="FFFFFF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15950" y="1116213"/>
            <a:ext cx="356050" cy="3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9175" y="2490675"/>
            <a:ext cx="239075" cy="2390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/>
          <p:nvPr/>
        </p:nvSpPr>
        <p:spPr>
          <a:xfrm>
            <a:off x="5798825" y="1682400"/>
            <a:ext cx="1107600" cy="447000"/>
          </a:xfrm>
          <a:prstGeom prst="wedgeRoundRectCallout">
            <a:avLst>
              <a:gd fmla="val 122763" name="adj1"/>
              <a:gd fmla="val 242813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Jill </a:t>
            </a: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Chisnell</a:t>
            </a:r>
            <a:endParaRPr b="1" sz="10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291000" y="1804525"/>
            <a:ext cx="3802500" cy="584400"/>
          </a:xfrm>
          <a:prstGeom prst="wedgeRoundRectCallout">
            <a:avLst>
              <a:gd fmla="val 158376" name="adj1"/>
              <a:gd fmla="val 292407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Ruth Ann Schmit, Terrence Chuisano, Jon Singletary, </a:t>
            </a: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Leah Zande, </a:t>
            </a: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Melanie Klaput, Jan Hardy, Gloria Henning, Mike Herzog, Maranda Reilly, &amp; Kim Dolan</a:t>
            </a:r>
            <a:endParaRPr b="1" sz="10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291000" y="2607000"/>
            <a:ext cx="1721400" cy="447000"/>
          </a:xfrm>
          <a:prstGeom prst="wedgeRoundRectCallout">
            <a:avLst>
              <a:gd fmla="val 198218" name="adj1"/>
              <a:gd fmla="val 114905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Jonathan Kiritharan</a:t>
            </a:r>
            <a:endParaRPr b="1" sz="10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291025" y="3193675"/>
            <a:ext cx="1799700" cy="447000"/>
          </a:xfrm>
          <a:prstGeom prst="wedgeRoundRectCallout">
            <a:avLst>
              <a:gd fmla="val 361612" name="adj1"/>
              <a:gd fmla="val 114547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Kelly Woessner</a:t>
            </a:r>
            <a:endParaRPr b="1" sz="10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5798825" y="1070763"/>
            <a:ext cx="2524200" cy="447000"/>
          </a:xfrm>
          <a:prstGeom prst="wedgeRoundRectCallout">
            <a:avLst>
              <a:gd fmla="val 39249" name="adj1"/>
              <a:gd fmla="val 464650" name="adj2"/>
              <a:gd fmla="val 0" name="adj3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3D85C6"/>
                </a:solidFill>
                <a:latin typeface="Montserrat"/>
                <a:ea typeface="Montserrat"/>
                <a:cs typeface="Montserrat"/>
                <a:sym typeface="Montserrat"/>
              </a:rPr>
              <a:t>Kathleen Donahoe &amp; Emily Davis</a:t>
            </a:r>
            <a:endParaRPr b="1" sz="1000">
              <a:solidFill>
                <a:srgbClr val="3D85C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2286000" y="320040"/>
            <a:ext cx="4738200" cy="9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First Premises</a:t>
            </a:r>
            <a:endParaRPr sz="480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2" name="Google Shape;102;p17"/>
          <p:cNvSpPr txBox="1"/>
          <p:nvPr>
            <p:ph idx="1" type="body"/>
          </p:nvPr>
        </p:nvSpPr>
        <p:spPr>
          <a:xfrm>
            <a:off x="78000" y="1654175"/>
            <a:ext cx="8988000" cy="270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We all have many facets to our identity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When we learn about ourselves and each other, we can develop a more integrated team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We may have additional potential that we haven’t yet shared with the team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The team has a clear, shared direction and insights can have a real impact on work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That direction brings a sense of social bonding and cultural expression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1425" y="4357175"/>
            <a:ext cx="957100" cy="75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63513" y="4433725"/>
            <a:ext cx="1354950" cy="110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34457" y="74300"/>
            <a:ext cx="747868" cy="57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/>
          <p:nvPr/>
        </p:nvSpPr>
        <p:spPr>
          <a:xfrm>
            <a:off x="8326250" y="455950"/>
            <a:ext cx="1295400" cy="1295400"/>
          </a:xfrm>
          <a:prstGeom prst="ellipse">
            <a:avLst/>
          </a:prstGeom>
          <a:solidFill>
            <a:srgbClr val="FFDA40">
              <a:alpha val="949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 rot="6711018">
            <a:off x="448282" y="539450"/>
            <a:ext cx="783486" cy="892006"/>
          </a:xfrm>
          <a:prstGeom prst="rtTriangle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9463573" y="2035083"/>
            <a:ext cx="1295400" cy="2969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 rotWithShape="1">
          <a:blip r:embed="rId4">
            <a:alphaModFix/>
          </a:blip>
          <a:srcRect b="0" l="3540" r="-3539" t="0"/>
          <a:stretch/>
        </p:blipFill>
        <p:spPr>
          <a:xfrm>
            <a:off x="55471" y="1524650"/>
            <a:ext cx="1959375" cy="3602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>
            <p:ph type="ctrTitle"/>
          </p:nvPr>
        </p:nvSpPr>
        <p:spPr>
          <a:xfrm>
            <a:off x="2286000" y="320040"/>
            <a:ext cx="55323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I: Six Bricks Intro</a:t>
            </a:r>
            <a:endParaRPr b="1" sz="480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5" name="Google Shape;115;p18"/>
          <p:cNvSpPr txBox="1"/>
          <p:nvPr>
            <p:ph idx="4294967295" type="body"/>
          </p:nvPr>
        </p:nvSpPr>
        <p:spPr>
          <a:xfrm>
            <a:off x="2286000" y="1645920"/>
            <a:ext cx="55323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Introduce yourself with Six Bricks</a:t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6" name="Google Shape;116;p18"/>
          <p:cNvSpPr txBox="1"/>
          <p:nvPr>
            <p:ph idx="4294967295" type="body"/>
          </p:nvPr>
        </p:nvSpPr>
        <p:spPr>
          <a:xfrm>
            <a:off x="1555775" y="2286000"/>
            <a:ext cx="7435800" cy="20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Six eight-stud LEGO bricks (2×4) have 915,103,765 configurations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Use three Duplo bricks (the large Lego) to 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introduce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yourself to the group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Have one statement per brick (Name, job title, star sign, etc.) and try to build build a 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structure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off the previous speakers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'</a:t>
            </a: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 bricks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0" y="1645925"/>
            <a:ext cx="561050" cy="46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47126" y="931400"/>
            <a:ext cx="561050" cy="4557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/>
          <p:nvPr/>
        </p:nvSpPr>
        <p:spPr>
          <a:xfrm>
            <a:off x="-148275" y="157450"/>
            <a:ext cx="1295400" cy="1295400"/>
          </a:xfrm>
          <a:prstGeom prst="ellipse">
            <a:avLst/>
          </a:prstGeom>
          <a:solidFill>
            <a:srgbClr val="FFDA40">
              <a:alpha val="949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9"/>
          <p:cNvSpPr/>
          <p:nvPr/>
        </p:nvSpPr>
        <p:spPr>
          <a:xfrm rot="6711018">
            <a:off x="8743182" y="240950"/>
            <a:ext cx="783486" cy="892006"/>
          </a:xfrm>
          <a:prstGeom prst="rtTriangle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7566748" y="1984733"/>
            <a:ext cx="1295400" cy="2969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75254" y="1524650"/>
            <a:ext cx="1959375" cy="3602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/>
          <p:nvPr>
            <p:ph type="ctrTitle"/>
          </p:nvPr>
        </p:nvSpPr>
        <p:spPr>
          <a:xfrm>
            <a:off x="2286000" y="320040"/>
            <a:ext cx="51855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II: Babel Rabble</a:t>
            </a:r>
            <a:endParaRPr b="1" sz="480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8" name="Google Shape;128;p19"/>
          <p:cNvSpPr txBox="1"/>
          <p:nvPr>
            <p:ph idx="4294967295" type="body"/>
          </p:nvPr>
        </p:nvSpPr>
        <p:spPr>
          <a:xfrm>
            <a:off x="2847050" y="1645925"/>
            <a:ext cx="54573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Build a tower from </a:t>
            </a: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the</a:t>
            </a: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tabletop to the floor</a:t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9" name="Google Shape;129;p19"/>
          <p:cNvSpPr txBox="1"/>
          <p:nvPr>
            <p:ph idx="4294967295" type="body"/>
          </p:nvPr>
        </p:nvSpPr>
        <p:spPr>
          <a:xfrm>
            <a:off x="1237950" y="2286000"/>
            <a:ext cx="6397500" cy="20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Help yourself to any brick, feel free to open any package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If you use the sticky board you are responsible for removing the sticky board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The team that gets closest to the floor without touching it wins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 rotWithShape="1">
          <a:blip r:embed="rId5">
            <a:alphaModFix/>
          </a:blip>
          <a:srcRect b="0" l="100000" r="-100000" t="0"/>
          <a:stretch/>
        </p:blipFill>
        <p:spPr>
          <a:xfrm>
            <a:off x="2286000" y="1645920"/>
            <a:ext cx="561050" cy="46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97726" y="4803475"/>
            <a:ext cx="561050" cy="455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0" y="1645925"/>
            <a:ext cx="561050" cy="46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>
            <p:ph type="ctrTitle"/>
          </p:nvPr>
        </p:nvSpPr>
        <p:spPr>
          <a:xfrm>
            <a:off x="2286000" y="320040"/>
            <a:ext cx="5783700" cy="9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III: Frankenstein</a:t>
            </a:r>
            <a:endParaRPr b="1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8" name="Google Shape;138;p20"/>
          <p:cNvSpPr/>
          <p:nvPr/>
        </p:nvSpPr>
        <p:spPr>
          <a:xfrm rot="-601987">
            <a:off x="-823697" y="-489268"/>
            <a:ext cx="2217918" cy="6711260"/>
          </a:xfrm>
          <a:prstGeom prst="rect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-486825" y="-49150"/>
            <a:ext cx="2286800" cy="5241824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0"/>
          <p:cNvSpPr txBox="1"/>
          <p:nvPr>
            <p:ph idx="4294967295" type="body"/>
          </p:nvPr>
        </p:nvSpPr>
        <p:spPr>
          <a:xfrm>
            <a:off x="2286000" y="1645920"/>
            <a:ext cx="80511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         Build a Monster</a:t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41" name="Google Shape;14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1645925"/>
            <a:ext cx="561050" cy="46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>
            <p:ph idx="4294967295" type="body"/>
          </p:nvPr>
        </p:nvSpPr>
        <p:spPr>
          <a:xfrm>
            <a:off x="2709000" y="2002875"/>
            <a:ext cx="6139800" cy="20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This is an individual activity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Build a monster based on a problem in your research, work, life, etc.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Be as abstract or specific as you like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I don’t care to enforce many rules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/>
          <p:nvPr/>
        </p:nvSpPr>
        <p:spPr>
          <a:xfrm>
            <a:off x="-176000" y="-216875"/>
            <a:ext cx="1295400" cy="1295400"/>
          </a:xfrm>
          <a:prstGeom prst="ellipse">
            <a:avLst/>
          </a:prstGeom>
          <a:solidFill>
            <a:srgbClr val="FFDA40">
              <a:alpha val="949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1"/>
          <p:cNvSpPr/>
          <p:nvPr/>
        </p:nvSpPr>
        <p:spPr>
          <a:xfrm rot="6711018">
            <a:off x="-1499743" y="-450400"/>
            <a:ext cx="783486" cy="892006"/>
          </a:xfrm>
          <a:prstGeom prst="rtTriangle">
            <a:avLst/>
          </a:prstGeom>
          <a:solidFill>
            <a:srgbClr val="E6585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7848598" y="2130220"/>
            <a:ext cx="1295400" cy="2969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946" y="1169300"/>
            <a:ext cx="1959375" cy="3602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>
            <p:ph type="ctrTitle"/>
          </p:nvPr>
        </p:nvSpPr>
        <p:spPr>
          <a:xfrm>
            <a:off x="2286000" y="320040"/>
            <a:ext cx="45531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0B5394"/>
                </a:solidFill>
                <a:latin typeface="Montserrat"/>
                <a:ea typeface="Montserrat"/>
                <a:cs typeface="Montserrat"/>
                <a:sym typeface="Montserrat"/>
              </a:rPr>
              <a:t>III: Reflection</a:t>
            </a:r>
            <a:endParaRPr b="1" sz="4800">
              <a:solidFill>
                <a:srgbClr val="0B5394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2" name="Google Shape;152;p21"/>
          <p:cNvSpPr txBox="1"/>
          <p:nvPr>
            <p:ph idx="4294967295" type="body"/>
          </p:nvPr>
        </p:nvSpPr>
        <p:spPr>
          <a:xfrm>
            <a:off x="2286000" y="1645920"/>
            <a:ext cx="5710200" cy="7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E06666"/>
                </a:solidFill>
                <a:latin typeface="Montserrat"/>
                <a:ea typeface="Montserrat"/>
                <a:cs typeface="Montserrat"/>
                <a:sym typeface="Montserrat"/>
              </a:rPr>
              <a:t>          Tell your partner about your monster</a:t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>
              <a:solidFill>
                <a:srgbClr val="E0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3" name="Google Shape;15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6000" y="1645920"/>
            <a:ext cx="561050" cy="46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1"/>
          <p:cNvSpPr txBox="1"/>
          <p:nvPr>
            <p:ph idx="4294967295" type="body"/>
          </p:nvPr>
        </p:nvSpPr>
        <p:spPr>
          <a:xfrm>
            <a:off x="2376950" y="2434375"/>
            <a:ext cx="5960400" cy="207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Find someone you don’t know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rabi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Explain your monster to your partner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Which part represents your values?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If you could give it a title, what would it be?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What part represents your private life?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What do the colors represent?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Which direction is the model looking?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Nunito"/>
              <a:buAutoNum type="alphaLcPeriod"/>
            </a:pPr>
            <a:r>
              <a:rPr b="1" lang="en" sz="1600">
                <a:solidFill>
                  <a:srgbClr val="434343"/>
                </a:solidFill>
                <a:latin typeface="Nunito"/>
                <a:ea typeface="Nunito"/>
                <a:cs typeface="Nunito"/>
                <a:sym typeface="Nunito"/>
              </a:rPr>
              <a:t>Which part represents your skills?</a:t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1600">
              <a:solidFill>
                <a:srgbClr val="43434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